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78" r:id="rId5"/>
    <p:sldId id="283" r:id="rId6"/>
    <p:sldId id="284" r:id="rId7"/>
    <p:sldId id="277" r:id="rId8"/>
    <p:sldId id="279" r:id="rId9"/>
    <p:sldId id="285" r:id="rId10"/>
    <p:sldId id="280" r:id="rId11"/>
    <p:sldId id="286" r:id="rId12"/>
    <p:sldId id="257" r:id="rId13"/>
    <p:sldId id="288" r:id="rId14"/>
    <p:sldId id="287" r:id="rId15"/>
    <p:sldId id="272" r:id="rId16"/>
    <p:sldId id="281" r:id="rId17"/>
    <p:sldId id="282" r:id="rId18"/>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DAS-BILLAUD Hélène ATTACHE  PR.MINDEF" initials="PHAP" lastIdx="2" clrIdx="0">
    <p:extLst>
      <p:ext uri="{19B8F6BF-5375-455C-9EA6-DF929625EA0E}">
        <p15:presenceInfo xmlns:p15="http://schemas.microsoft.com/office/powerpoint/2012/main" userId="S-1-5-21-2255225037-4143705525-1198626713-87492" providerId="AD"/>
      </p:ext>
    </p:extLst>
  </p:cmAuthor>
  <p:cmAuthor id="2" name="CAPELLE Christelle ATTACHE ADM. ETAT" initials="CCAAE" lastIdx="11" clrIdx="1">
    <p:extLst>
      <p:ext uri="{19B8F6BF-5375-455C-9EA6-DF929625EA0E}">
        <p15:presenceInfo xmlns:p15="http://schemas.microsoft.com/office/powerpoint/2012/main" userId="S-1-5-21-2255225037-4143705525-1198626713-201272" providerId="AD"/>
      </p:ext>
    </p:extLst>
  </p:cmAuthor>
  <p:cmAuthor id="3" name="PIFFETEAU Evelyne SOUS-DIRECTEUR  AE" initials="PESA" lastIdx="1" clrIdx="2">
    <p:extLst>
      <p:ext uri="{19B8F6BF-5375-455C-9EA6-DF929625EA0E}">
        <p15:presenceInfo xmlns:p15="http://schemas.microsoft.com/office/powerpoint/2012/main" userId="S-1-5-21-2255225037-4143705525-1198626713-678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3419"/>
    <a:srgbClr val="003189"/>
    <a:srgbClr val="D4310F"/>
    <a:srgbClr val="E2011C"/>
    <a:srgbClr val="585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3979" autoAdjust="0"/>
  </p:normalViewPr>
  <p:slideViewPr>
    <p:cSldViewPr snapToGrid="0" showGuides="1">
      <p:cViewPr varScale="1">
        <p:scale>
          <a:sx n="51" d="100"/>
          <a:sy n="51" d="100"/>
        </p:scale>
        <p:origin x="60" y="336"/>
      </p:cViewPr>
      <p:guideLst>
        <p:guide orient="horz" pos="2160"/>
        <p:guide pos="2880"/>
      </p:guideLst>
    </p:cSldViewPr>
  </p:slideViewPr>
  <p:notesTextViewPr>
    <p:cViewPr>
      <p:scale>
        <a:sx n="1" d="1"/>
        <a:sy n="1" d="1"/>
      </p:scale>
      <p:origin x="0" y="0"/>
    </p:cViewPr>
  </p:notesTextViewPr>
  <p:notesViewPr>
    <p:cSldViewPr snapToGrid="0" showGuides="1">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5348"/>
          </a:xfrm>
          <a:prstGeom prst="rect">
            <a:avLst/>
          </a:prstGeom>
        </p:spPr>
        <p:txBody>
          <a:bodyPr vert="horz" lIns="91440" tIns="45720" rIns="91440" bIns="45720" rtlCol="0"/>
          <a:lstStyle>
            <a:lvl1pPr algn="r">
              <a:defRPr sz="1200"/>
            </a:lvl1pPr>
          </a:lstStyle>
          <a:p>
            <a:fld id="{9CFA754C-D29F-409C-8E12-26F5DAA737FE}" type="datetimeFigureOut">
              <a:rPr lang="fr-FR" smtClean="0"/>
              <a:t>04/08/2021</a:t>
            </a:fld>
            <a:endParaRPr lang="fr-FR"/>
          </a:p>
        </p:txBody>
      </p:sp>
      <p:sp>
        <p:nvSpPr>
          <p:cNvPr id="4" name="Espace réservé du pied de page 3"/>
          <p:cNvSpPr>
            <a:spLocks noGrp="1"/>
          </p:cNvSpPr>
          <p:nvPr>
            <p:ph type="ftr" sz="quarter" idx="2"/>
          </p:nvPr>
        </p:nvSpPr>
        <p:spPr>
          <a:xfrm>
            <a:off x="0" y="9377319"/>
            <a:ext cx="2945659" cy="49534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377319"/>
            <a:ext cx="2945659" cy="495347"/>
          </a:xfrm>
          <a:prstGeom prst="rect">
            <a:avLst/>
          </a:prstGeom>
        </p:spPr>
        <p:txBody>
          <a:bodyPr vert="horz" lIns="91440" tIns="45720" rIns="91440" bIns="45720" rtlCol="0" anchor="b"/>
          <a:lstStyle>
            <a:lvl1pPr algn="r">
              <a:defRPr sz="1200"/>
            </a:lvl1pPr>
          </a:lstStyle>
          <a:p>
            <a:fld id="{5D75BB6F-0217-4EE7-B79D-E88BBC9564A6}" type="slidenum">
              <a:rPr lang="fr-FR" smtClean="0"/>
              <a:t>‹N°›</a:t>
            </a:fld>
            <a:endParaRPr lang="fr-FR"/>
          </a:p>
        </p:txBody>
      </p:sp>
    </p:spTree>
    <p:extLst>
      <p:ext uri="{BB962C8B-B14F-4D97-AF65-F5344CB8AC3E}">
        <p14:creationId xmlns:p14="http://schemas.microsoft.com/office/powerpoint/2010/main" val="1836956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000">
                <a:latin typeface="Arial" panose="020B0604020202020204" pitchFamily="34" charset="0"/>
                <a:cs typeface="Arial" panose="020B0604020202020204" pitchFamily="34" charset="0"/>
              </a:defRPr>
            </a:lvl1pPr>
          </a:lstStyle>
          <a:p>
            <a:endParaRPr lang="fr-FR"/>
          </a:p>
        </p:txBody>
      </p:sp>
      <p:sp>
        <p:nvSpPr>
          <p:cNvPr id="3" name="Espace réservé de la date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000">
                <a:latin typeface="Arial" panose="020B0604020202020204" pitchFamily="34" charset="0"/>
                <a:cs typeface="Arial" panose="020B0604020202020204" pitchFamily="34" charset="0"/>
              </a:defRPr>
            </a:lvl1pPr>
          </a:lstStyle>
          <a:p>
            <a:fld id="{D039E458-9AEA-409F-8B3E-60D3B8E19A4E}" type="datetimeFigureOut">
              <a:rPr lang="fr-FR" smtClean="0"/>
              <a:pPr/>
              <a:t>04/08/2021</a:t>
            </a:fld>
            <a:endParaRPr lang="fr-FR"/>
          </a:p>
        </p:txBody>
      </p:sp>
      <p:sp>
        <p:nvSpPr>
          <p:cNvPr id="4" name="Espace réservé de l'image des diapositives 3"/>
          <p:cNvSpPr>
            <a:spLocks noGrp="1" noRot="1" noChangeAspect="1"/>
          </p:cNvSpPr>
          <p:nvPr>
            <p:ph type="sldImg" idx="2"/>
          </p:nvPr>
        </p:nvSpPr>
        <p:spPr>
          <a:xfrm>
            <a:off x="1176338" y="765175"/>
            <a:ext cx="4445000" cy="33337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560510" y="4369516"/>
            <a:ext cx="5688580" cy="4723728"/>
          </a:xfrm>
          <a:prstGeom prst="rect">
            <a:avLst/>
          </a:prstGeom>
        </p:spPr>
        <p:txBody>
          <a:bodyPr vert="horz" lIns="91440" tIns="45720" rIns="91440" bIns="45720" rtlCol="0"/>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377319"/>
            <a:ext cx="2945659" cy="495347"/>
          </a:xfrm>
          <a:prstGeom prst="rect">
            <a:avLst/>
          </a:prstGeom>
        </p:spPr>
        <p:txBody>
          <a:bodyPr vert="horz" lIns="91440" tIns="45720" rIns="91440" bIns="45720" rtlCol="0" anchor="b"/>
          <a:lstStyle>
            <a:lvl1pPr algn="l">
              <a:defRPr sz="1000">
                <a:latin typeface="Arial" panose="020B0604020202020204" pitchFamily="34" charset="0"/>
                <a:cs typeface="Arial" panose="020B0604020202020204"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377319"/>
            <a:ext cx="2945659" cy="495347"/>
          </a:xfrm>
          <a:prstGeom prst="rect">
            <a:avLst/>
          </a:prstGeom>
        </p:spPr>
        <p:txBody>
          <a:bodyPr vert="horz" lIns="91440" tIns="45720" rIns="91440" bIns="45720" rtlCol="0" anchor="b"/>
          <a:lstStyle>
            <a:lvl1pPr algn="r">
              <a:defRPr sz="1000">
                <a:latin typeface="Arial" panose="020B0604020202020204" pitchFamily="34" charset="0"/>
                <a:cs typeface="Arial" panose="020B0604020202020204" pitchFamily="34" charset="0"/>
              </a:defRPr>
            </a:lvl1pPr>
          </a:lstStyle>
          <a:p>
            <a:fld id="{44A5E3F7-1A1E-4F92-9DDA-3A3CF9C2CBF5}" type="slidenum">
              <a:rPr lang="fr-FR" smtClean="0"/>
              <a:pPr/>
              <a:t>‹N°›</a:t>
            </a:fld>
            <a:endParaRPr lang="fr-FR"/>
          </a:p>
        </p:txBody>
      </p:sp>
    </p:spTree>
    <p:extLst>
      <p:ext uri="{BB962C8B-B14F-4D97-AF65-F5344CB8AC3E}">
        <p14:creationId xmlns:p14="http://schemas.microsoft.com/office/powerpoint/2010/main" val="875915492"/>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76338" y="765175"/>
            <a:ext cx="4445000" cy="333375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a:t>
            </a:fld>
            <a:endParaRPr lang="fr-FR" dirty="0"/>
          </a:p>
        </p:txBody>
      </p:sp>
    </p:spTree>
    <p:extLst>
      <p:ext uri="{BB962C8B-B14F-4D97-AF65-F5344CB8AC3E}">
        <p14:creationId xmlns:p14="http://schemas.microsoft.com/office/powerpoint/2010/main" val="1710519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10</a:t>
            </a:fld>
            <a:endParaRPr lang="fr-FR"/>
          </a:p>
        </p:txBody>
      </p:sp>
    </p:spTree>
    <p:extLst>
      <p:ext uri="{BB962C8B-B14F-4D97-AF65-F5344CB8AC3E}">
        <p14:creationId xmlns:p14="http://schemas.microsoft.com/office/powerpoint/2010/main" val="3524898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11</a:t>
            </a:fld>
            <a:endParaRPr lang="fr-FR"/>
          </a:p>
        </p:txBody>
      </p:sp>
    </p:spTree>
    <p:extLst>
      <p:ext uri="{BB962C8B-B14F-4D97-AF65-F5344CB8AC3E}">
        <p14:creationId xmlns:p14="http://schemas.microsoft.com/office/powerpoint/2010/main" val="3353538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12</a:t>
            </a:fld>
            <a:endParaRPr lang="fr-FR"/>
          </a:p>
        </p:txBody>
      </p:sp>
    </p:spTree>
    <p:extLst>
      <p:ext uri="{BB962C8B-B14F-4D97-AF65-F5344CB8AC3E}">
        <p14:creationId xmlns:p14="http://schemas.microsoft.com/office/powerpoint/2010/main" val="26483468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13</a:t>
            </a:fld>
            <a:endParaRPr lang="fr-FR"/>
          </a:p>
        </p:txBody>
      </p:sp>
    </p:spTree>
    <p:extLst>
      <p:ext uri="{BB962C8B-B14F-4D97-AF65-F5344CB8AC3E}">
        <p14:creationId xmlns:p14="http://schemas.microsoft.com/office/powerpoint/2010/main" val="3237408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14</a:t>
            </a:fld>
            <a:endParaRPr lang="fr-FR"/>
          </a:p>
        </p:txBody>
      </p:sp>
    </p:spTree>
    <p:extLst>
      <p:ext uri="{BB962C8B-B14F-4D97-AF65-F5344CB8AC3E}">
        <p14:creationId xmlns:p14="http://schemas.microsoft.com/office/powerpoint/2010/main" val="3043331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7838" y="703263"/>
            <a:ext cx="5799137" cy="4349750"/>
          </a:xfrm>
        </p:spPr>
      </p:sp>
      <p:sp>
        <p:nvSpPr>
          <p:cNvPr id="3" name="Espace réservé des notes 2"/>
          <p:cNvSpPr>
            <a:spLocks noGrp="1"/>
          </p:cNvSpPr>
          <p:nvPr>
            <p:ph type="body" idx="1"/>
          </p:nvPr>
        </p:nvSpPr>
        <p:spPr>
          <a:xfrm>
            <a:off x="532968" y="5053195"/>
            <a:ext cx="5688580" cy="4032005"/>
          </a:xfrm>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2</a:t>
            </a:fld>
            <a:endParaRPr lang="fr-FR" dirty="0"/>
          </a:p>
        </p:txBody>
      </p:sp>
    </p:spTree>
    <p:extLst>
      <p:ext uri="{BB962C8B-B14F-4D97-AF65-F5344CB8AC3E}">
        <p14:creationId xmlns:p14="http://schemas.microsoft.com/office/powerpoint/2010/main" val="3955239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7838" y="703263"/>
            <a:ext cx="5799137" cy="4349750"/>
          </a:xfrm>
        </p:spPr>
      </p:sp>
      <p:sp>
        <p:nvSpPr>
          <p:cNvPr id="3" name="Espace réservé des notes 2"/>
          <p:cNvSpPr>
            <a:spLocks noGrp="1"/>
          </p:cNvSpPr>
          <p:nvPr>
            <p:ph type="body" idx="1"/>
          </p:nvPr>
        </p:nvSpPr>
        <p:spPr>
          <a:xfrm>
            <a:off x="532968" y="5053195"/>
            <a:ext cx="5688580" cy="4032005"/>
          </a:xfrm>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3</a:t>
            </a:fld>
            <a:endParaRPr lang="fr-FR" dirty="0"/>
          </a:p>
        </p:txBody>
      </p:sp>
    </p:spTree>
    <p:extLst>
      <p:ext uri="{BB962C8B-B14F-4D97-AF65-F5344CB8AC3E}">
        <p14:creationId xmlns:p14="http://schemas.microsoft.com/office/powerpoint/2010/main" val="1442862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477838" y="703263"/>
            <a:ext cx="5799137" cy="4349750"/>
          </a:xfrm>
        </p:spPr>
      </p:sp>
      <p:sp>
        <p:nvSpPr>
          <p:cNvPr id="3" name="Espace réservé des notes 2"/>
          <p:cNvSpPr>
            <a:spLocks noGrp="1"/>
          </p:cNvSpPr>
          <p:nvPr>
            <p:ph type="body" idx="1"/>
          </p:nvPr>
        </p:nvSpPr>
        <p:spPr>
          <a:xfrm>
            <a:off x="532968" y="5053195"/>
            <a:ext cx="5688580" cy="4032005"/>
          </a:xfrm>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4</a:t>
            </a:fld>
            <a:endParaRPr lang="fr-FR" dirty="0"/>
          </a:p>
        </p:txBody>
      </p:sp>
    </p:spTree>
    <p:extLst>
      <p:ext uri="{BB962C8B-B14F-4D97-AF65-F5344CB8AC3E}">
        <p14:creationId xmlns:p14="http://schemas.microsoft.com/office/powerpoint/2010/main" val="376429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5</a:t>
            </a:fld>
            <a:endParaRPr lang="fr-FR"/>
          </a:p>
        </p:txBody>
      </p:sp>
    </p:spTree>
    <p:extLst>
      <p:ext uri="{BB962C8B-B14F-4D97-AF65-F5344CB8AC3E}">
        <p14:creationId xmlns:p14="http://schemas.microsoft.com/office/powerpoint/2010/main" val="262698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6</a:t>
            </a:fld>
            <a:endParaRPr lang="fr-FR"/>
          </a:p>
        </p:txBody>
      </p:sp>
    </p:spTree>
    <p:extLst>
      <p:ext uri="{BB962C8B-B14F-4D97-AF65-F5344CB8AC3E}">
        <p14:creationId xmlns:p14="http://schemas.microsoft.com/office/powerpoint/2010/main" val="249703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7</a:t>
            </a:fld>
            <a:endParaRPr lang="fr-FR"/>
          </a:p>
        </p:txBody>
      </p:sp>
    </p:spTree>
    <p:extLst>
      <p:ext uri="{BB962C8B-B14F-4D97-AF65-F5344CB8AC3E}">
        <p14:creationId xmlns:p14="http://schemas.microsoft.com/office/powerpoint/2010/main" val="3108084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8</a:t>
            </a:fld>
            <a:endParaRPr lang="fr-FR"/>
          </a:p>
        </p:txBody>
      </p:sp>
    </p:spTree>
    <p:extLst>
      <p:ext uri="{BB962C8B-B14F-4D97-AF65-F5344CB8AC3E}">
        <p14:creationId xmlns:p14="http://schemas.microsoft.com/office/powerpoint/2010/main" val="3759631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01625" y="765175"/>
            <a:ext cx="6048375" cy="4537075"/>
          </a:xfrm>
        </p:spPr>
      </p:sp>
      <p:sp>
        <p:nvSpPr>
          <p:cNvPr id="4" name="Espace réservé du numéro de diapositive 3"/>
          <p:cNvSpPr>
            <a:spLocks noGrp="1"/>
          </p:cNvSpPr>
          <p:nvPr>
            <p:ph type="sldNum" sz="quarter" idx="10"/>
          </p:nvPr>
        </p:nvSpPr>
        <p:spPr/>
        <p:txBody>
          <a:bodyPr/>
          <a:lstStyle/>
          <a:p>
            <a:fld id="{44A5E3F7-1A1E-4F92-9DDA-3A3CF9C2CBF5}" type="slidenum">
              <a:rPr lang="fr-FR" smtClean="0"/>
              <a:pPr/>
              <a:t>9</a:t>
            </a:fld>
            <a:endParaRPr lang="fr-FR"/>
          </a:p>
        </p:txBody>
      </p:sp>
    </p:spTree>
    <p:extLst>
      <p:ext uri="{BB962C8B-B14F-4D97-AF65-F5344CB8AC3E}">
        <p14:creationId xmlns:p14="http://schemas.microsoft.com/office/powerpoint/2010/main" val="2369654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D428CB98-B36C-5149-AD64-B5E8B05461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15" y="0"/>
            <a:ext cx="9132570" cy="6858000"/>
          </a:xfrm>
          <a:prstGeom prst="rect">
            <a:avLst/>
          </a:prstGeom>
        </p:spPr>
      </p:pic>
      <p:sp>
        <p:nvSpPr>
          <p:cNvPr id="3" name="ZoneTexte 5">
            <a:extLst>
              <a:ext uri="{FF2B5EF4-FFF2-40B4-BE49-F238E27FC236}">
                <a16:creationId xmlns:a16="http://schemas.microsoft.com/office/drawing/2014/main" id="{3E1C5546-71F9-2548-B895-4137F1F66D4A}"/>
              </a:ext>
            </a:extLst>
          </p:cNvPr>
          <p:cNvSpPr txBox="1">
            <a:spLocks noChangeArrowheads="1"/>
          </p:cNvSpPr>
          <p:nvPr userDrawn="1"/>
        </p:nvSpPr>
        <p:spPr bwMode="auto">
          <a:xfrm>
            <a:off x="913130" y="5823343"/>
            <a:ext cx="65634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fr-FR" altLang="fr-FR" sz="1600" b="1" dirty="0">
                <a:latin typeface="Marianne" panose="02000000000000000000" pitchFamily="2" charset="0"/>
              </a:rPr>
              <a:t>Secrétariat général pour l’administration</a:t>
            </a:r>
            <a:endParaRPr lang="fr-FR" altLang="fr-FR" sz="1600" dirty="0">
              <a:latin typeface="Marianne" panose="02000000000000000000" pitchFamily="2" charset="0"/>
            </a:endParaRPr>
          </a:p>
          <a:p>
            <a:r>
              <a:rPr lang="fr-FR" altLang="fr-FR" sz="1600" dirty="0">
                <a:latin typeface="Marianne Light" panose="02000000000000000000" pitchFamily="2" charset="0"/>
              </a:rPr>
              <a:t>Direction </a:t>
            </a:r>
            <a:r>
              <a:rPr lang="fr-FR" altLang="fr-FR" sz="1600" dirty="0" smtClean="0">
                <a:latin typeface="Marianne Light" panose="02000000000000000000" pitchFamily="2" charset="0"/>
              </a:rPr>
              <a:t>des patrimoines, de la mémoire et des archives</a:t>
            </a:r>
            <a:endParaRPr lang="fr-FR" altLang="fr-FR" sz="1600" dirty="0">
              <a:latin typeface="Marianne Light" panose="02000000000000000000" pitchFamily="2" charset="0"/>
            </a:endParaRPr>
          </a:p>
        </p:txBody>
      </p:sp>
    </p:spTree>
    <p:extLst>
      <p:ext uri="{BB962C8B-B14F-4D97-AF65-F5344CB8AC3E}">
        <p14:creationId xmlns:p14="http://schemas.microsoft.com/office/powerpoint/2010/main" val="301388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87568" y="904568"/>
            <a:ext cx="3222523" cy="973394"/>
          </a:xfrm>
        </p:spPr>
        <p:txBody>
          <a:bodyPr anchor="t" anchorCtr="0"/>
          <a:lstStyle>
            <a:lvl1pPr>
              <a:defRPr sz="2400" b="1"/>
            </a:lvl1pPr>
          </a:lstStyle>
          <a:p>
            <a:r>
              <a:rPr lang="fr-FR" smtClean="0"/>
              <a:t>Modifiez le style du titre</a:t>
            </a:r>
            <a:endParaRPr lang="fr-FR" dirty="0"/>
          </a:p>
        </p:txBody>
      </p:sp>
      <p:sp>
        <p:nvSpPr>
          <p:cNvPr id="3" name="Espace réservé du contenu 2"/>
          <p:cNvSpPr>
            <a:spLocks noGrp="1"/>
          </p:cNvSpPr>
          <p:nvPr>
            <p:ph idx="1"/>
          </p:nvPr>
        </p:nvSpPr>
        <p:spPr>
          <a:xfrm>
            <a:off x="3887390" y="904569"/>
            <a:ext cx="4871127" cy="5288886"/>
          </a:xfrm>
        </p:spPr>
        <p:txBody>
          <a:bodyPr>
            <a:normAutofit/>
          </a:bodyPr>
          <a:lstStyle>
            <a:lvl1pPr marL="271463" indent="-271463">
              <a:defRPr sz="1500"/>
            </a:lvl1pPr>
            <a:lvl2pPr marL="358775" indent="-173038">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texte 3"/>
          <p:cNvSpPr>
            <a:spLocks noGrp="1"/>
          </p:cNvSpPr>
          <p:nvPr>
            <p:ph type="body" sz="half" idx="2"/>
          </p:nvPr>
        </p:nvSpPr>
        <p:spPr>
          <a:xfrm>
            <a:off x="387568" y="1991360"/>
            <a:ext cx="3222523" cy="420209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Tree>
    <p:extLst>
      <p:ext uri="{BB962C8B-B14F-4D97-AF65-F5344CB8AC3E}">
        <p14:creationId xmlns:p14="http://schemas.microsoft.com/office/powerpoint/2010/main" val="264857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3886201" y="904569"/>
            <a:ext cx="4860808" cy="528888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fr-FR" dirty="0"/>
          </a:p>
        </p:txBody>
      </p:sp>
      <p:sp>
        <p:nvSpPr>
          <p:cNvPr id="8" name="Titre 1"/>
          <p:cNvSpPr>
            <a:spLocks noGrp="1"/>
          </p:cNvSpPr>
          <p:nvPr>
            <p:ph type="title"/>
          </p:nvPr>
        </p:nvSpPr>
        <p:spPr>
          <a:xfrm>
            <a:off x="399142" y="904568"/>
            <a:ext cx="3222523" cy="973394"/>
          </a:xfrm>
        </p:spPr>
        <p:txBody>
          <a:bodyPr anchor="t" anchorCtr="0"/>
          <a:lstStyle>
            <a:lvl1pPr>
              <a:defRPr sz="2400" b="1"/>
            </a:lvl1pPr>
          </a:lstStyle>
          <a:p>
            <a:r>
              <a:rPr lang="fr-FR" smtClean="0"/>
              <a:t>Modifiez le style du titre</a:t>
            </a:r>
            <a:endParaRPr lang="fr-FR" dirty="0"/>
          </a:p>
        </p:txBody>
      </p:sp>
      <p:sp>
        <p:nvSpPr>
          <p:cNvPr id="9" name="Espace réservé du texte 3"/>
          <p:cNvSpPr>
            <a:spLocks noGrp="1"/>
          </p:cNvSpPr>
          <p:nvPr>
            <p:ph type="body" sz="half" idx="2"/>
          </p:nvPr>
        </p:nvSpPr>
        <p:spPr>
          <a:xfrm>
            <a:off x="399142" y="1877963"/>
            <a:ext cx="3222523" cy="431549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Tree>
    <p:extLst>
      <p:ext uri="{BB962C8B-B14F-4D97-AF65-F5344CB8AC3E}">
        <p14:creationId xmlns:p14="http://schemas.microsoft.com/office/powerpoint/2010/main" val="4197728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77563" y="793525"/>
            <a:ext cx="8380955" cy="711645"/>
          </a:xfrm>
        </p:spPr>
        <p:txBody>
          <a:bodyPr/>
          <a:lstStyle/>
          <a:p>
            <a:r>
              <a:rPr lang="fr-FR" smtClean="0"/>
              <a:t>Modifiez le style du titre</a:t>
            </a:r>
            <a:endParaRPr lang="fr-FR" dirty="0"/>
          </a:p>
        </p:txBody>
      </p:sp>
      <p:sp>
        <p:nvSpPr>
          <p:cNvPr id="3" name="Espace réservé du texte vertical 2"/>
          <p:cNvSpPr>
            <a:spLocks noGrp="1"/>
          </p:cNvSpPr>
          <p:nvPr>
            <p:ph type="body" orient="vert" idx="1"/>
          </p:nvPr>
        </p:nvSpPr>
        <p:spPr>
          <a:xfrm>
            <a:off x="377563" y="1522124"/>
            <a:ext cx="8380955" cy="465483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468018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844951"/>
            <a:ext cx="2328320" cy="533201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844951"/>
            <a:ext cx="5800725" cy="5332011"/>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233325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4971EC23-5EDB-754B-8B67-ACA223E0A4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03" y="0"/>
            <a:ext cx="9132570" cy="6858000"/>
          </a:xfrm>
          <a:prstGeom prst="rect">
            <a:avLst/>
          </a:prstGeom>
        </p:spPr>
      </p:pic>
      <p:sp>
        <p:nvSpPr>
          <p:cNvPr id="8" name="Titre 1"/>
          <p:cNvSpPr>
            <a:spLocks noGrp="1"/>
          </p:cNvSpPr>
          <p:nvPr>
            <p:ph type="title" hasCustomPrompt="1"/>
          </p:nvPr>
        </p:nvSpPr>
        <p:spPr>
          <a:xfrm>
            <a:off x="394447" y="2265682"/>
            <a:ext cx="8361867" cy="1555434"/>
          </a:xfrm>
        </p:spPr>
        <p:txBody>
          <a:bodyPr anchor="b">
            <a:normAutofit/>
          </a:bodyPr>
          <a:lstStyle>
            <a:lvl1pPr>
              <a:defRPr sz="3600" b="1" i="0">
                <a:solidFill>
                  <a:schemeClr val="tx1"/>
                </a:solidFill>
                <a:latin typeface="Marianne" panose="02000000000000000000" pitchFamily="2" charset="0"/>
              </a:defRPr>
            </a:lvl1pPr>
          </a:lstStyle>
          <a:p>
            <a:r>
              <a:rPr lang="fr-FR" dirty="0"/>
              <a:t>MODIFIEZ LE STYLE DU TITRE</a:t>
            </a:r>
          </a:p>
        </p:txBody>
      </p:sp>
      <p:sp>
        <p:nvSpPr>
          <p:cNvPr id="9" name="Espace réservé du texte 2"/>
          <p:cNvSpPr>
            <a:spLocks noGrp="1"/>
          </p:cNvSpPr>
          <p:nvPr>
            <p:ph type="body" idx="1" hasCustomPrompt="1"/>
          </p:nvPr>
        </p:nvSpPr>
        <p:spPr>
          <a:xfrm>
            <a:off x="394447" y="3838580"/>
            <a:ext cx="8361867" cy="1500187"/>
          </a:xfrm>
        </p:spPr>
        <p:txBody>
          <a:bodyPr>
            <a:normAutofit/>
          </a:bodyPr>
          <a:lstStyle>
            <a:lvl1pPr marL="0" indent="0">
              <a:buNone/>
              <a:defRPr sz="2800" b="0" i="0">
                <a:solidFill>
                  <a:schemeClr val="tx1"/>
                </a:solidFill>
                <a:latin typeface="Marianne" panose="020000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Sous titre</a:t>
            </a:r>
          </a:p>
        </p:txBody>
      </p:sp>
      <p:sp>
        <p:nvSpPr>
          <p:cNvPr id="7" name="ZoneTexte 6">
            <a:extLst>
              <a:ext uri="{FF2B5EF4-FFF2-40B4-BE49-F238E27FC236}">
                <a16:creationId xmlns:a16="http://schemas.microsoft.com/office/drawing/2014/main" id="{B18FDD09-A185-8840-B7A3-F5865CE6F3DE}"/>
              </a:ext>
            </a:extLst>
          </p:cNvPr>
          <p:cNvSpPr txBox="1"/>
          <p:nvPr userDrawn="1"/>
        </p:nvSpPr>
        <p:spPr>
          <a:xfrm>
            <a:off x="3812487" y="777235"/>
            <a:ext cx="4995035" cy="1338828"/>
          </a:xfrm>
          <a:prstGeom prst="rect">
            <a:avLst/>
          </a:prstGeom>
          <a:noFill/>
        </p:spPr>
        <p:txBody>
          <a:bodyPr wrap="square" rtlCol="0">
            <a:spAutoFit/>
          </a:bodyPr>
          <a:lstStyle/>
          <a:p>
            <a:pPr algn="r"/>
            <a:r>
              <a:rPr lang="fr-FR" sz="2000" b="1" dirty="0">
                <a:latin typeface="Marianne" panose="02000000000000000000" pitchFamily="2" charset="0"/>
              </a:rPr>
              <a:t>Secrétariat général</a:t>
            </a:r>
          </a:p>
          <a:p>
            <a:pPr algn="r">
              <a:spcAft>
                <a:spcPts val="600"/>
              </a:spcAft>
            </a:pPr>
            <a:r>
              <a:rPr lang="fr-FR" sz="2000" b="1" dirty="0">
                <a:latin typeface="Marianne" panose="02000000000000000000" pitchFamily="2" charset="0"/>
              </a:rPr>
              <a:t>pour l’administration</a:t>
            </a:r>
            <a:endParaRPr lang="fr-FR" sz="2000" dirty="0">
              <a:latin typeface="Marianne" panose="02000000000000000000" pitchFamily="2" charset="0"/>
            </a:endParaRPr>
          </a:p>
          <a:p>
            <a:pPr algn="r">
              <a:lnSpc>
                <a:spcPct val="100000"/>
              </a:lnSpc>
            </a:pPr>
            <a:r>
              <a:rPr lang="fr-FR" sz="1800" b="0" i="0" dirty="0" smtClean="0">
                <a:latin typeface="Marianne Light" panose="02000000000000000000" pitchFamily="2" charset="0"/>
              </a:rPr>
              <a:t>Direction des patrimoines, </a:t>
            </a:r>
          </a:p>
          <a:p>
            <a:pPr algn="r">
              <a:lnSpc>
                <a:spcPct val="100000"/>
              </a:lnSpc>
            </a:pPr>
            <a:r>
              <a:rPr lang="fr-FR" sz="1800" b="0" i="0" dirty="0" smtClean="0">
                <a:latin typeface="Marianne Light" panose="02000000000000000000" pitchFamily="2" charset="0"/>
              </a:rPr>
              <a:t>de la mémoire</a:t>
            </a:r>
            <a:r>
              <a:rPr lang="fr-FR" sz="1800" b="0" i="0" baseline="0" dirty="0" smtClean="0">
                <a:latin typeface="Marianne Light" panose="02000000000000000000" pitchFamily="2" charset="0"/>
              </a:rPr>
              <a:t> et des archives</a:t>
            </a:r>
            <a:endParaRPr lang="fr-FR" sz="1200" dirty="0"/>
          </a:p>
        </p:txBody>
      </p:sp>
    </p:spTree>
    <p:extLst>
      <p:ext uri="{BB962C8B-B14F-4D97-AF65-F5344CB8AC3E}">
        <p14:creationId xmlns:p14="http://schemas.microsoft.com/office/powerpoint/2010/main" val="87524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iapositive de titre">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4971EC23-5EDB-754B-8B67-ACA223E0A4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15" y="0"/>
            <a:ext cx="9132570" cy="6858000"/>
          </a:xfrm>
          <a:prstGeom prst="rect">
            <a:avLst/>
          </a:prstGeom>
        </p:spPr>
      </p:pic>
      <p:sp>
        <p:nvSpPr>
          <p:cNvPr id="2" name="Rectangle 1">
            <a:extLst>
              <a:ext uri="{FF2B5EF4-FFF2-40B4-BE49-F238E27FC236}">
                <a16:creationId xmlns:a16="http://schemas.microsoft.com/office/drawing/2014/main" id="{B0CDADBA-97E0-CA4E-8522-E2B9F9D2DF6B}"/>
              </a:ext>
            </a:extLst>
          </p:cNvPr>
          <p:cNvSpPr/>
          <p:nvPr userDrawn="1"/>
        </p:nvSpPr>
        <p:spPr>
          <a:xfrm>
            <a:off x="520861" y="2707786"/>
            <a:ext cx="8623139" cy="361199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a:extLst>
              <a:ext uri="{FF2B5EF4-FFF2-40B4-BE49-F238E27FC236}">
                <a16:creationId xmlns:a16="http://schemas.microsoft.com/office/drawing/2014/main" id="{9537612B-770B-3E48-8B33-77CC8342F7BC}"/>
              </a:ext>
            </a:extLst>
          </p:cNvPr>
          <p:cNvSpPr>
            <a:spLocks noGrp="1"/>
          </p:cNvSpPr>
          <p:nvPr>
            <p:ph idx="10"/>
          </p:nvPr>
        </p:nvSpPr>
        <p:spPr>
          <a:xfrm>
            <a:off x="520860" y="2707785"/>
            <a:ext cx="8617425" cy="3611992"/>
          </a:xfrm>
        </p:spPr>
        <p:txBody>
          <a:bodyPr>
            <a:normAutofit/>
          </a:bodyPr>
          <a:lstStyle>
            <a:lvl1pPr marL="271463" indent="-271463">
              <a:defRPr sz="1500"/>
            </a:lvl1pPr>
            <a:lvl2pPr marL="607219" indent="-264319">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fr-FR" smtClean="0"/>
              <a:t>Modifier les styles du texte du masque</a:t>
            </a:r>
          </a:p>
        </p:txBody>
      </p:sp>
      <p:sp>
        <p:nvSpPr>
          <p:cNvPr id="8" name="Titre 1"/>
          <p:cNvSpPr>
            <a:spLocks noGrp="1"/>
          </p:cNvSpPr>
          <p:nvPr>
            <p:ph type="title" hasCustomPrompt="1"/>
          </p:nvPr>
        </p:nvSpPr>
        <p:spPr>
          <a:xfrm>
            <a:off x="902077" y="2299031"/>
            <a:ext cx="8236208" cy="1555434"/>
          </a:xfrm>
        </p:spPr>
        <p:txBody>
          <a:bodyPr anchor="b">
            <a:normAutofit/>
          </a:bodyPr>
          <a:lstStyle>
            <a:lvl1pPr>
              <a:defRPr sz="3600" b="1" i="0">
                <a:solidFill>
                  <a:schemeClr val="tx1"/>
                </a:solidFill>
                <a:latin typeface="Marianne" panose="02000000000000000000" pitchFamily="2" charset="0"/>
              </a:defRPr>
            </a:lvl1pPr>
          </a:lstStyle>
          <a:p>
            <a:r>
              <a:rPr lang="fr-FR" dirty="0"/>
              <a:t>MODIFIEZ LE STYLE DU TITRE</a:t>
            </a:r>
          </a:p>
        </p:txBody>
      </p:sp>
      <p:sp>
        <p:nvSpPr>
          <p:cNvPr id="9" name="Espace réservé du texte 2"/>
          <p:cNvSpPr>
            <a:spLocks noGrp="1"/>
          </p:cNvSpPr>
          <p:nvPr>
            <p:ph type="body" idx="1" hasCustomPrompt="1"/>
          </p:nvPr>
        </p:nvSpPr>
        <p:spPr>
          <a:xfrm>
            <a:off x="902077" y="3871929"/>
            <a:ext cx="8241923" cy="1500187"/>
          </a:xfrm>
        </p:spPr>
        <p:txBody>
          <a:bodyPr>
            <a:normAutofit/>
          </a:bodyPr>
          <a:lstStyle>
            <a:lvl1pPr marL="0" indent="0">
              <a:buNone/>
              <a:defRPr sz="2800" b="0" i="0">
                <a:solidFill>
                  <a:schemeClr val="tx1"/>
                </a:solidFill>
                <a:latin typeface="Marianne" panose="02000000000000000000" pitchFamily="2"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Sous titre</a:t>
            </a:r>
          </a:p>
        </p:txBody>
      </p:sp>
      <p:sp>
        <p:nvSpPr>
          <p:cNvPr id="11" name="ZoneTexte 10">
            <a:extLst>
              <a:ext uri="{FF2B5EF4-FFF2-40B4-BE49-F238E27FC236}">
                <a16:creationId xmlns:a16="http://schemas.microsoft.com/office/drawing/2014/main" id="{B18FDD09-A185-8840-B7A3-F5865CE6F3DE}"/>
              </a:ext>
            </a:extLst>
          </p:cNvPr>
          <p:cNvSpPr txBox="1"/>
          <p:nvPr userDrawn="1"/>
        </p:nvSpPr>
        <p:spPr>
          <a:xfrm>
            <a:off x="3812487" y="777235"/>
            <a:ext cx="4995035" cy="1338828"/>
          </a:xfrm>
          <a:prstGeom prst="rect">
            <a:avLst/>
          </a:prstGeom>
          <a:noFill/>
        </p:spPr>
        <p:txBody>
          <a:bodyPr wrap="square" rtlCol="0">
            <a:spAutoFit/>
          </a:bodyPr>
          <a:lstStyle/>
          <a:p>
            <a:pPr algn="r"/>
            <a:r>
              <a:rPr lang="fr-FR" sz="2000" b="1" dirty="0">
                <a:latin typeface="Marianne" panose="02000000000000000000" pitchFamily="2" charset="0"/>
              </a:rPr>
              <a:t>Secrétariat général</a:t>
            </a:r>
          </a:p>
          <a:p>
            <a:pPr algn="r">
              <a:spcAft>
                <a:spcPts val="600"/>
              </a:spcAft>
            </a:pPr>
            <a:r>
              <a:rPr lang="fr-FR" sz="2000" b="1" dirty="0">
                <a:latin typeface="Marianne" panose="02000000000000000000" pitchFamily="2" charset="0"/>
              </a:rPr>
              <a:t>pour l’administration</a:t>
            </a:r>
            <a:endParaRPr lang="fr-FR" sz="2000" dirty="0">
              <a:latin typeface="Marianne" panose="02000000000000000000" pitchFamily="2" charset="0"/>
            </a:endParaRPr>
          </a:p>
          <a:p>
            <a:pPr algn="r">
              <a:lnSpc>
                <a:spcPct val="100000"/>
              </a:lnSpc>
            </a:pPr>
            <a:r>
              <a:rPr lang="fr-FR" sz="1800" b="0" i="0" dirty="0" smtClean="0">
                <a:latin typeface="Marianne Light" panose="02000000000000000000" pitchFamily="2" charset="0"/>
              </a:rPr>
              <a:t>Direction des patrimoines, </a:t>
            </a:r>
          </a:p>
          <a:p>
            <a:pPr algn="r">
              <a:lnSpc>
                <a:spcPct val="100000"/>
              </a:lnSpc>
            </a:pPr>
            <a:r>
              <a:rPr lang="fr-FR" sz="1800" b="0" i="0" dirty="0" smtClean="0">
                <a:latin typeface="Marianne Light" panose="02000000000000000000" pitchFamily="2" charset="0"/>
              </a:rPr>
              <a:t>de la mémoire</a:t>
            </a:r>
            <a:r>
              <a:rPr lang="fr-FR" sz="1800" b="0" i="0" baseline="0" dirty="0" smtClean="0">
                <a:latin typeface="Marianne Light" panose="02000000000000000000" pitchFamily="2" charset="0"/>
              </a:rPr>
              <a:t> et des archives</a:t>
            </a:r>
            <a:endParaRPr lang="fr-FR" sz="1200" dirty="0"/>
          </a:p>
        </p:txBody>
      </p:sp>
    </p:spTree>
    <p:extLst>
      <p:ext uri="{BB962C8B-B14F-4D97-AF65-F5344CB8AC3E}">
        <p14:creationId xmlns:p14="http://schemas.microsoft.com/office/powerpoint/2010/main" val="247800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1"/>
                </a:solidFill>
              </a:defRPr>
            </a:lvl1pPr>
          </a:lstStyle>
          <a:p>
            <a:r>
              <a:rPr lang="fr-FR"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172990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377563" y="1533832"/>
            <a:ext cx="8380955" cy="3028644"/>
          </a:xfrm>
        </p:spPr>
        <p:txBody>
          <a:bodyPr anchor="b">
            <a:normAutofit/>
          </a:bodyPr>
          <a:lstStyle>
            <a:lvl1pPr>
              <a:defRPr sz="3600" b="1">
                <a:solidFill>
                  <a:schemeClr val="tx1"/>
                </a:solidFill>
              </a:defRPr>
            </a:lvl1pPr>
          </a:lstStyle>
          <a:p>
            <a:r>
              <a:rPr lang="fr-FR" smtClean="0"/>
              <a:t>Modifiez le style du titre</a:t>
            </a:r>
            <a:endParaRPr lang="fr-FR" dirty="0"/>
          </a:p>
        </p:txBody>
      </p:sp>
      <p:sp>
        <p:nvSpPr>
          <p:cNvPr id="3" name="Espace réservé du texte 2"/>
          <p:cNvSpPr>
            <a:spLocks noGrp="1"/>
          </p:cNvSpPr>
          <p:nvPr>
            <p:ph type="body" idx="1"/>
          </p:nvPr>
        </p:nvSpPr>
        <p:spPr>
          <a:xfrm>
            <a:off x="377563" y="4562476"/>
            <a:ext cx="8380955" cy="1527175"/>
          </a:xfrm>
        </p:spPr>
        <p:txBody>
          <a:bodyPr>
            <a:normAutofit/>
          </a:bodyPr>
          <a:lstStyle>
            <a:lvl1pPr marL="0" indent="0">
              <a:buNone/>
              <a:defRPr sz="2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Tree>
    <p:extLst>
      <p:ext uri="{BB962C8B-B14F-4D97-AF65-F5344CB8AC3E}">
        <p14:creationId xmlns:p14="http://schemas.microsoft.com/office/powerpoint/2010/main" val="170918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62344" y="941442"/>
            <a:ext cx="8384665" cy="711645"/>
          </a:xfrm>
        </p:spPr>
        <p:txBody>
          <a:bodyPr/>
          <a:lstStyle>
            <a:lvl1pPr>
              <a:defRPr>
                <a:solidFill>
                  <a:schemeClr val="tx1"/>
                </a:solidFill>
              </a:defRPr>
            </a:lvl1pPr>
          </a:lstStyle>
          <a:p>
            <a:r>
              <a:rPr lang="fr-FR" smtClean="0"/>
              <a:t>Modifiez le style du titre</a:t>
            </a:r>
            <a:endParaRPr lang="fr-FR" dirty="0"/>
          </a:p>
        </p:txBody>
      </p:sp>
      <p:sp>
        <p:nvSpPr>
          <p:cNvPr id="3" name="Espace réservé du contenu 2"/>
          <p:cNvSpPr>
            <a:spLocks noGrp="1"/>
          </p:cNvSpPr>
          <p:nvPr>
            <p:ph sz="half" idx="1"/>
          </p:nvPr>
        </p:nvSpPr>
        <p:spPr>
          <a:xfrm>
            <a:off x="375790" y="1797654"/>
            <a:ext cx="4028625" cy="445971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716533" y="1797652"/>
            <a:ext cx="4028625" cy="445971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3160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375790" y="1767839"/>
            <a:ext cx="4028626" cy="546735"/>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5" name="Espace réservé du texte 4"/>
          <p:cNvSpPr>
            <a:spLocks noGrp="1"/>
          </p:cNvSpPr>
          <p:nvPr>
            <p:ph type="body" sz="quarter" idx="3"/>
          </p:nvPr>
        </p:nvSpPr>
        <p:spPr>
          <a:xfrm>
            <a:off x="4716533" y="1767840"/>
            <a:ext cx="4028625" cy="546734"/>
          </a:xfrm>
        </p:spPr>
        <p:txBody>
          <a:bodyPr anchor="b">
            <a:normAutofit/>
          </a:bodyPr>
          <a:lstStyle>
            <a:lvl1pPr marL="0" indent="0">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10" name="Titre 1">
            <a:extLst>
              <a:ext uri="{FF2B5EF4-FFF2-40B4-BE49-F238E27FC236}">
                <a16:creationId xmlns:a16="http://schemas.microsoft.com/office/drawing/2014/main" id="{BE2D66F0-6808-504F-821F-8483E01EEDCF}"/>
              </a:ext>
            </a:extLst>
          </p:cNvPr>
          <p:cNvSpPr>
            <a:spLocks noGrp="1"/>
          </p:cNvSpPr>
          <p:nvPr>
            <p:ph type="title"/>
          </p:nvPr>
        </p:nvSpPr>
        <p:spPr>
          <a:xfrm>
            <a:off x="377562" y="941442"/>
            <a:ext cx="8369447" cy="711645"/>
          </a:xfrm>
        </p:spPr>
        <p:txBody>
          <a:bodyPr/>
          <a:lstStyle>
            <a:lvl1pPr>
              <a:defRPr>
                <a:solidFill>
                  <a:schemeClr val="tx1"/>
                </a:solidFill>
              </a:defRPr>
            </a:lvl1pPr>
          </a:lstStyle>
          <a:p>
            <a:r>
              <a:rPr lang="fr-FR" smtClean="0"/>
              <a:t>Modifiez le style du titre</a:t>
            </a:r>
            <a:endParaRPr lang="fr-FR" dirty="0"/>
          </a:p>
        </p:txBody>
      </p:sp>
      <p:sp>
        <p:nvSpPr>
          <p:cNvPr id="11" name="Espace réservé du contenu 2"/>
          <p:cNvSpPr>
            <a:spLocks noGrp="1"/>
          </p:cNvSpPr>
          <p:nvPr>
            <p:ph sz="half" idx="11"/>
          </p:nvPr>
        </p:nvSpPr>
        <p:spPr>
          <a:xfrm>
            <a:off x="375790" y="2434149"/>
            <a:ext cx="4028625" cy="374281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2" name="Espace réservé du contenu 3"/>
          <p:cNvSpPr>
            <a:spLocks noGrp="1"/>
          </p:cNvSpPr>
          <p:nvPr>
            <p:ph sz="half" idx="2"/>
          </p:nvPr>
        </p:nvSpPr>
        <p:spPr>
          <a:xfrm>
            <a:off x="4716533" y="2434147"/>
            <a:ext cx="4028625" cy="374281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extLst>
      <p:ext uri="{BB962C8B-B14F-4D97-AF65-F5344CB8AC3E}">
        <p14:creationId xmlns:p14="http://schemas.microsoft.com/office/powerpoint/2010/main" val="98129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dirty="0"/>
          </a:p>
        </p:txBody>
      </p:sp>
    </p:spTree>
    <p:extLst>
      <p:ext uri="{BB962C8B-B14F-4D97-AF65-F5344CB8AC3E}">
        <p14:creationId xmlns:p14="http://schemas.microsoft.com/office/powerpoint/2010/main" val="4163415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71128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5094C983-660D-0848-A4EC-104CC5A62DC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32570" cy="6858000"/>
          </a:xfrm>
          <a:prstGeom prst="rect">
            <a:avLst/>
          </a:prstGeom>
        </p:spPr>
      </p:pic>
      <p:sp>
        <p:nvSpPr>
          <p:cNvPr id="2" name="Espace réservé du titre 1"/>
          <p:cNvSpPr>
            <a:spLocks noGrp="1"/>
          </p:cNvSpPr>
          <p:nvPr>
            <p:ph type="title"/>
          </p:nvPr>
        </p:nvSpPr>
        <p:spPr>
          <a:xfrm>
            <a:off x="377563" y="941442"/>
            <a:ext cx="8369446" cy="711645"/>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377563" y="1828800"/>
            <a:ext cx="8380955" cy="4348162"/>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p:txBody>
      </p:sp>
      <p:sp>
        <p:nvSpPr>
          <p:cNvPr id="17" name="ZoneTexte 16">
            <a:extLst>
              <a:ext uri="{FF2B5EF4-FFF2-40B4-BE49-F238E27FC236}">
                <a16:creationId xmlns:a16="http://schemas.microsoft.com/office/drawing/2014/main" id="{07FD42F4-0EA4-9942-83CF-978EEF3F7C15}"/>
              </a:ext>
            </a:extLst>
          </p:cNvPr>
          <p:cNvSpPr txBox="1"/>
          <p:nvPr userDrawn="1"/>
        </p:nvSpPr>
        <p:spPr>
          <a:xfrm>
            <a:off x="398810" y="6454177"/>
            <a:ext cx="6653499" cy="246221"/>
          </a:xfrm>
          <a:prstGeom prst="rect">
            <a:avLst/>
          </a:prstGeom>
          <a:noFill/>
        </p:spPr>
        <p:txBody>
          <a:bodyPr wrap="square" rtlCol="0">
            <a:spAutoFit/>
          </a:bodyPr>
          <a:lstStyle/>
          <a:p>
            <a:r>
              <a:rPr lang="fr-FR" sz="1000" b="1" dirty="0">
                <a:latin typeface="Marianne" panose="02000000000000000000" pitchFamily="2" charset="0"/>
              </a:rPr>
              <a:t>Secrétariat général pour l’administration</a:t>
            </a:r>
            <a:r>
              <a:rPr lang="fr-FR" altLang="fr-FR" sz="1000" b="1" i="0" dirty="0">
                <a:latin typeface="Marianne" panose="02000000000000000000" pitchFamily="2" charset="0"/>
              </a:rPr>
              <a:t> </a:t>
            </a:r>
            <a:r>
              <a:rPr lang="fr-FR" altLang="fr-FR" sz="1000" dirty="0">
                <a:latin typeface="Marianne" panose="02000000000000000000" pitchFamily="2" charset="0"/>
              </a:rPr>
              <a:t>|</a:t>
            </a:r>
            <a:r>
              <a:rPr lang="fr-FR" altLang="fr-FR" sz="1000" b="1" i="0" dirty="0">
                <a:latin typeface="Marianne" panose="02000000000000000000" pitchFamily="2" charset="0"/>
              </a:rPr>
              <a:t> </a:t>
            </a:r>
            <a:r>
              <a:rPr lang="fr-FR" altLang="fr-FR" sz="1000" dirty="0">
                <a:latin typeface="Marianne" panose="02000000000000000000" pitchFamily="2" charset="0"/>
              </a:rPr>
              <a:t>Direction </a:t>
            </a:r>
            <a:r>
              <a:rPr lang="fr-FR" altLang="fr-FR" sz="1000" dirty="0" smtClean="0">
                <a:latin typeface="Marianne" panose="02000000000000000000" pitchFamily="2" charset="0"/>
              </a:rPr>
              <a:t>des patrimoines, de la mémoire et des archives</a:t>
            </a:r>
            <a:endParaRPr lang="fr-FR" sz="1000" b="1" dirty="0">
              <a:latin typeface="Marianne" panose="02000000000000000000" pitchFamily="2" charset="0"/>
            </a:endParaRPr>
          </a:p>
        </p:txBody>
      </p:sp>
      <p:sp>
        <p:nvSpPr>
          <p:cNvPr id="9" name="Espace réservé de la date 3"/>
          <p:cNvSpPr>
            <a:spLocks noGrp="1"/>
          </p:cNvSpPr>
          <p:nvPr>
            <p:ph type="dt" sz="half" idx="2"/>
          </p:nvPr>
        </p:nvSpPr>
        <p:spPr>
          <a:xfrm>
            <a:off x="7176569" y="6439187"/>
            <a:ext cx="819858" cy="261212"/>
          </a:xfrm>
          <a:prstGeom prst="rect">
            <a:avLst/>
          </a:prstGeom>
        </p:spPr>
        <p:txBody>
          <a:bodyPr vert="horz" lIns="91440" tIns="45720" rIns="91440" bIns="45720" rtlCol="0" anchor="ctr"/>
          <a:lstStyle>
            <a:lvl1pPr algn="r">
              <a:defRPr sz="800">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fld id="{7A3ADE06-6704-410B-82C5-87E850343931}" type="datetimeFigureOut">
              <a:rPr lang="fr-FR" smtClean="0"/>
              <a:pPr/>
              <a:t>04/08/2021</a:t>
            </a:fld>
            <a:endParaRPr lang="fr-FR" dirty="0"/>
          </a:p>
        </p:txBody>
      </p:sp>
      <p:sp>
        <p:nvSpPr>
          <p:cNvPr id="11" name="Espace réservé du numéro de diapositive 5"/>
          <p:cNvSpPr txBox="1">
            <a:spLocks/>
          </p:cNvSpPr>
          <p:nvPr userDrawn="1"/>
        </p:nvSpPr>
        <p:spPr>
          <a:xfrm>
            <a:off x="8191594" y="6439187"/>
            <a:ext cx="569007" cy="261212"/>
          </a:xfrm>
          <a:prstGeom prst="rect">
            <a:avLst/>
          </a:prstGeom>
        </p:spPr>
        <p:txBody>
          <a:bodyPr vert="horz" lIns="91440" tIns="45720" rIns="91440" bIns="45720" rtlCol="0" anchor="ctr"/>
          <a:lstStyle>
            <a:defPPr>
              <a:defRPr lang="fr-FR"/>
            </a:defPPr>
            <a:lvl1pPr marL="0" algn="r" defTabSz="914400" rtl="0" eaLnBrk="1" latinLnBrk="0" hangingPunct="1">
              <a:defRPr sz="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020538-C579-4E3D-ACA9-2DAFD688F1FE}" type="slidenum">
              <a:rPr lang="fr-FR" smtClean="0"/>
              <a:pPr/>
              <a:t>‹N°›</a:t>
            </a:fld>
            <a:endParaRPr lang="fr-FR" dirty="0"/>
          </a:p>
        </p:txBody>
      </p:sp>
    </p:spTree>
    <p:extLst>
      <p:ext uri="{BB962C8B-B14F-4D97-AF65-F5344CB8AC3E}">
        <p14:creationId xmlns:p14="http://schemas.microsoft.com/office/powerpoint/2010/main" val="55840146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685800" rtl="0" eaLnBrk="1" latinLnBrk="0" hangingPunct="1">
        <a:lnSpc>
          <a:spcPct val="90000"/>
        </a:lnSpc>
        <a:spcBef>
          <a:spcPct val="0"/>
        </a:spcBef>
        <a:buNone/>
        <a:defRPr sz="3200" b="1" i="0" kern="1200">
          <a:solidFill>
            <a:schemeClr val="tx1"/>
          </a:solidFill>
          <a:latin typeface="Marianne" panose="02000000000000000000" pitchFamily="2" charset="0"/>
          <a:ea typeface="Verdana" panose="020B0604030504040204" pitchFamily="34" charset="0"/>
          <a:cs typeface="Arial" panose="020B0604020202020204" pitchFamily="34" charset="0"/>
        </a:defRPr>
      </a:lvl1pPr>
    </p:titleStyle>
    <p:bodyStyle>
      <a:lvl1pPr marL="179388" indent="-179388" algn="l" defTabSz="685800" rtl="0" eaLnBrk="1" latinLnBrk="0" hangingPunct="1">
        <a:lnSpc>
          <a:spcPct val="90000"/>
        </a:lnSpc>
        <a:spcBef>
          <a:spcPts val="750"/>
        </a:spcBef>
        <a:buClrTx/>
        <a:buFont typeface="Arial" panose="020B0604020202020204" pitchFamily="34" charset="0"/>
        <a:buChar char="•"/>
        <a:defRPr sz="180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1pPr>
      <a:lvl2pPr marL="358775" indent="-128588" algn="l" defTabSz="685800" rtl="0" eaLnBrk="1" latinLnBrk="0" hangingPunct="1">
        <a:lnSpc>
          <a:spcPct val="90000"/>
        </a:lnSpc>
        <a:spcBef>
          <a:spcPts val="375"/>
        </a:spcBef>
        <a:buClrTx/>
        <a:buFont typeface="Arial" panose="020B0604020202020204" pitchFamily="34" charset="0"/>
        <a:buChar char="•"/>
        <a:defRPr sz="160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2pPr>
      <a:lvl3pPr marL="538163" indent="-117872" algn="l" defTabSz="685800" rtl="0" eaLnBrk="1" latinLnBrk="0" hangingPunct="1">
        <a:lnSpc>
          <a:spcPct val="90000"/>
        </a:lnSpc>
        <a:spcBef>
          <a:spcPts val="375"/>
        </a:spcBef>
        <a:buClr>
          <a:schemeClr val="tx1"/>
        </a:buClr>
        <a:buSzPct val="100000"/>
        <a:buFont typeface="Arial" panose="020B0604020202020204" pitchFamily="34" charset="0"/>
        <a:buChar char="•"/>
        <a:defRPr sz="140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3pPr>
      <a:lvl4pPr marL="803672" indent="-97631" algn="l" defTabSz="685800" rtl="0" eaLnBrk="1" latinLnBrk="0" hangingPunct="1">
        <a:lnSpc>
          <a:spcPct val="90000"/>
        </a:lnSpc>
        <a:spcBef>
          <a:spcPts val="375"/>
        </a:spcBef>
        <a:buClr>
          <a:schemeClr val="tx1"/>
        </a:buClr>
        <a:buFont typeface="Arial" panose="020B0604020202020204" pitchFamily="34" charset="0"/>
        <a:buChar char="•"/>
        <a:defRPr sz="105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4pPr>
      <a:lvl5pPr marL="1010841" indent="-110729" algn="l" defTabSz="685800" rtl="0" eaLnBrk="1" latinLnBrk="0" hangingPunct="1">
        <a:lnSpc>
          <a:spcPct val="90000"/>
        </a:lnSpc>
        <a:spcBef>
          <a:spcPts val="375"/>
        </a:spcBef>
        <a:buClr>
          <a:schemeClr val="tx1"/>
        </a:buClr>
        <a:buFont typeface="Arial" panose="020B0604020202020204" pitchFamily="34" charset="0"/>
        <a:buChar char="•"/>
        <a:defRPr sz="1050" b="0" i="0" kern="1200">
          <a:solidFill>
            <a:schemeClr val="tx1"/>
          </a:solidFill>
          <a:latin typeface="Marianne" panose="02000000000000000000" pitchFamily="2" charset="0"/>
          <a:ea typeface="Verdana" panose="020B0604030504040204"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eduscol.education.fr/598/correspondants-nationaux-et-academiques-pour-l-education-la-defense"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www.federation-maginot.com/category/commission-memoire/" TargetMode="External"/><Relationship Id="rId4" Type="http://schemas.openxmlformats.org/officeDocument/2006/relationships/hyperlink" Target="https://www.cheminsdememoire.gouv.fr/fr/financement-de-projets-pedagogiqu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heminsdememoire.gouv.fr/fr/gazette-des-projets-denseignement-de-defense"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rdv-histoire.com/le-festival/propos-du-festival" TargetMode="External"/><Relationship Id="rId5" Type="http://schemas.openxmlformats.org/officeDocument/2006/relationships/hyperlink" Target="https://www.cheminsdememoire.gouv.fr/fr/operation-heritiers-de-memoire" TargetMode="External"/><Relationship Id="rId4" Type="http://schemas.openxmlformats.org/officeDocument/2006/relationships/hyperlink" Target="https://www.cheminsdememoire.gouv.fr/fr/educade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le-souvenir-francais.fr/" TargetMode="External"/><Relationship Id="rId3" Type="http://schemas.openxmlformats.org/officeDocument/2006/relationships/hyperlink" Target="https://www.education.gouv.fr/bo/17/Hebdo7/MENE1702805C.htm" TargetMode="External"/><Relationship Id="rId7" Type="http://schemas.openxmlformats.org/officeDocument/2006/relationships/hyperlink" Target="https://www.aefe.fr/ressources-et-projets-pedagogiques-des-partenaires-de-laefe#rub11"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www.federation-maginot.com/category/commission-memoire/" TargetMode="External"/><Relationship Id="rId5" Type="http://schemas.openxmlformats.org/officeDocument/2006/relationships/hyperlink" Target="https://www.cheminsdememoire.gouv.fr/fr/offre-pedagogique-des-lieux-de-m&#233;moire" TargetMode="External"/><Relationship Id="rId4" Type="http://schemas.openxmlformats.org/officeDocument/2006/relationships/hyperlink" Target="https://www.union-ihedn.org/les-trinomes-academiques/" TargetMode="External"/><Relationship Id="rId9" Type="http://schemas.openxmlformats.org/officeDocument/2006/relationships/hyperlink" Target="https://www.ofaj.or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dpma-bapi.correspondant.fct@intradef.gouv.fr"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mailto:dpma-cheminsdememoire.redac.fct@intradef.gouv.f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www.cheminsdememoire.gouv.fr/sites/default/files/2020-03/1870_Teaser.mp4" TargetMode="External"/><Relationship Id="rId3" Type="http://schemas.openxmlformats.org/officeDocument/2006/relationships/hyperlink" Target="https://www.cheminsdememoire.gouv.fr/fr/educadef" TargetMode="External"/><Relationship Id="rId7" Type="http://schemas.openxmlformats.org/officeDocument/2006/relationships/hyperlink" Target="https://www.cheminsdememoire.gouv.fr/fr/9-novembre-50eme-anniversaire-de-la-disparition-du-general-de-gaulle"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www.cheminsdememoire.gouv.fr/fr/histoire/multimedia/documents-videos" TargetMode="External"/><Relationship Id="rId11" Type="http://schemas.openxmlformats.org/officeDocument/2006/relationships/hyperlink" Target="https://www.cheminsdememoire.gouv.fr/fr/les-trinomes-academiques" TargetMode="External"/><Relationship Id="rId5" Type="http://schemas.openxmlformats.org/officeDocument/2006/relationships/hyperlink" Target="https://www.cheminsdememoire.gouv.fr/fr/articles-ressources" TargetMode="External"/><Relationship Id="rId10" Type="http://schemas.openxmlformats.org/officeDocument/2006/relationships/hyperlink" Target="https://www.cheminsdememoire.gouv.fr/fr/concours-national-de-la-resistance-et-de-la-deportation-cnrd" TargetMode="External"/><Relationship Id="rId4" Type="http://schemas.openxmlformats.org/officeDocument/2006/relationships/hyperlink" Target="https://www.cheminsdememoire.gouv.fr/fr/articles-ressources-college" TargetMode="External"/><Relationship Id="rId9" Type="http://schemas.openxmlformats.org/officeDocument/2006/relationships/hyperlink" Target="https://www.youtube.com/watch?v=QgfMAApBeL0&amp;list=PLFUP7fHQW9_q1elDPo-IzJLLhR0WmkzkB"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heminsdememoire.gouv.fr/fr/revue/archive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www.cheminsdememoire.gouv.fr/fr/offre-pedagogique-des-lieux-de-m&#233;moire" TargetMode="External"/><Relationship Id="rId5" Type="http://schemas.openxmlformats.org/officeDocument/2006/relationships/hyperlink" Target="https://www.cheminsdememoire.gouv.fr/fr/recevoir-la-revue" TargetMode="External"/><Relationship Id="rId4" Type="http://schemas.openxmlformats.org/officeDocument/2006/relationships/hyperlink" Target="https://www.cheminsdememoire.gouv.fr/fr/commemore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heminsdememoire.gouv.fr/fr/enseigner-la-crise-la-question-du-covid-19-et-les-programmes-dhistoire-de-geographie-et" TargetMode="External"/><Relationship Id="rId7" Type="http://schemas.openxmlformats.org/officeDocument/2006/relationships/hyperlink" Target="https://www.cheminsdememoire.gouv.fr/fr/appel-projets-creatifs-commemorer-autrement"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www.cheminsdememoire.gouv.fr/fr/appel-projets-services-numeriques-innovants-destines-au-tourisme-de-memoire-et-dhistoire-en-france" TargetMode="External"/><Relationship Id="rId5" Type="http://schemas.openxmlformats.org/officeDocument/2006/relationships/hyperlink" Target="https://www.cheminsdememoire.gouv.fr/fr/labmemoriel" TargetMode="External"/><Relationship Id="rId4" Type="http://schemas.openxmlformats.org/officeDocument/2006/relationships/hyperlink" Target="https://www.cheminsdememoire.gouv.fr/fr/appels-projets-des-capsules-videos-pour-vous-guide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heminsdememoire.gouv.fr/fr/appels-projets-des-capsules-videos-pour-vous-guider"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hyperlink" Target="https://www.cheminsdememoire.gouv.fr/fr/memoires?thematique%5B44%5D=44" TargetMode="External"/><Relationship Id="rId4" Type="http://schemas.openxmlformats.org/officeDocument/2006/relationships/hyperlink" Target="https://www.cheminsdememoire.gouv.fr/fr/financement-de-projets-pedagogiqu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cheminsdememoire.gouv.fr/fr/financement-de-projets-pedagogiques"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mailto:dpma-bapi.correspondant.fct@intradef.gouv.fr"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22000"/>
            <a:lum/>
          </a:blip>
          <a:srcRect/>
          <a:stretch>
            <a:fillRect r="-57000"/>
          </a:stretch>
        </a:blipFill>
        <a:effectLst/>
      </p:bgPr>
    </p:bg>
    <p:spTree>
      <p:nvGrpSpPr>
        <p:cNvPr id="1" name=""/>
        <p:cNvGrpSpPr/>
        <p:nvPr/>
      </p:nvGrpSpPr>
      <p:grpSpPr>
        <a:xfrm>
          <a:off x="0" y="0"/>
          <a:ext cx="0" cy="0"/>
          <a:chOff x="0" y="0"/>
          <a:chExt cx="0" cy="0"/>
        </a:xfrm>
      </p:grpSpPr>
      <p:sp>
        <p:nvSpPr>
          <p:cNvPr id="3" name="ZoneTexte 2"/>
          <p:cNvSpPr txBox="1"/>
          <p:nvPr/>
        </p:nvSpPr>
        <p:spPr>
          <a:xfrm>
            <a:off x="1" y="2470003"/>
            <a:ext cx="9144000" cy="2431435"/>
          </a:xfrm>
          <a:prstGeom prst="rect">
            <a:avLst/>
          </a:prstGeom>
          <a:noFill/>
        </p:spPr>
        <p:txBody>
          <a:bodyPr wrap="square" rtlCol="0">
            <a:spAutoFit/>
          </a:bodyPr>
          <a:lstStyle/>
          <a:p>
            <a:pPr algn="ctr"/>
            <a:r>
              <a:rPr lang="fr-FR" sz="3200" b="1" dirty="0" smtClean="0">
                <a:solidFill>
                  <a:srgbClr val="003189"/>
                </a:solidFill>
                <a:latin typeface="Marianne" panose="02000000000000000000" pitchFamily="2" charset="0"/>
                <a:ea typeface="+mj-ea"/>
                <a:cs typeface="+mj-cs"/>
              </a:rPr>
              <a:t>Mallette de soutien aux projets d’enseignement de défense</a:t>
            </a:r>
          </a:p>
          <a:p>
            <a:pPr algn="ctr"/>
            <a:endParaRPr lang="fr-FR" sz="3200" b="1" dirty="0" smtClean="0">
              <a:solidFill>
                <a:srgbClr val="003189"/>
              </a:solidFill>
              <a:latin typeface="Marianne" panose="02000000000000000000" pitchFamily="2" charset="0"/>
              <a:ea typeface="+mj-ea"/>
              <a:cs typeface="+mj-cs"/>
            </a:endParaRPr>
          </a:p>
          <a:p>
            <a:pPr algn="ctr"/>
            <a:endParaRPr lang="fr-FR" sz="3200" b="1" dirty="0" smtClean="0">
              <a:solidFill>
                <a:srgbClr val="003189"/>
              </a:solidFill>
              <a:latin typeface="Marianne" panose="02000000000000000000" pitchFamily="2" charset="0"/>
              <a:ea typeface="+mj-ea"/>
              <a:cs typeface="+mj-cs"/>
            </a:endParaRPr>
          </a:p>
          <a:p>
            <a:pPr algn="ctr"/>
            <a:r>
              <a:rPr lang="fr-FR" sz="2400" b="1" dirty="0" smtClean="0">
                <a:solidFill>
                  <a:srgbClr val="003189"/>
                </a:solidFill>
                <a:latin typeface="Marianne" panose="02000000000000000000" pitchFamily="2" charset="0"/>
                <a:ea typeface="+mj-ea"/>
                <a:cs typeface="+mj-cs"/>
              </a:rPr>
              <a:t>Année scolaire 2021-2022</a:t>
            </a:r>
            <a:endParaRPr lang="fr-FR" sz="2400" b="1" dirty="0">
              <a:solidFill>
                <a:srgbClr val="003189"/>
              </a:solidFill>
              <a:latin typeface="Marianne" panose="02000000000000000000" pitchFamily="2" charset="0"/>
              <a:ea typeface="+mj-ea"/>
              <a:cs typeface="+mj-cs"/>
            </a:endParaRP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9144000" cy="2152054"/>
          </a:xfrm>
          <a:prstGeom prst="rect">
            <a:avLst/>
          </a:prstGeom>
        </p:spPr>
      </p:pic>
    </p:spTree>
    <p:extLst>
      <p:ext uri="{BB962C8B-B14F-4D97-AF65-F5344CB8AC3E}">
        <p14:creationId xmlns:p14="http://schemas.microsoft.com/office/powerpoint/2010/main" val="1875991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9"/>
          <p:cNvSpPr/>
          <p:nvPr/>
        </p:nvSpPr>
        <p:spPr>
          <a:xfrm>
            <a:off x="437693" y="864058"/>
            <a:ext cx="8573729" cy="865240"/>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000" b="1" dirty="0" smtClean="0">
                <a:solidFill>
                  <a:schemeClr val="bg1"/>
                </a:solidFill>
                <a:latin typeface="Marianne" panose="02000000000000000000" pitchFamily="50" charset="0"/>
              </a:rPr>
              <a:t>Le soutien financier des projets d’enseignement de défense </a:t>
            </a:r>
          </a:p>
          <a:p>
            <a:pPr lvl="3" algn="ctr"/>
            <a:r>
              <a:rPr lang="fr-FR" sz="2000" b="1" dirty="0">
                <a:solidFill>
                  <a:schemeClr val="bg1"/>
                </a:solidFill>
                <a:latin typeface="Marianne" panose="02000000000000000000" pitchFamily="50" charset="0"/>
              </a:rPr>
              <a:t> </a:t>
            </a:r>
            <a:r>
              <a:rPr lang="fr-FR" sz="2000" b="1" dirty="0" smtClean="0">
                <a:solidFill>
                  <a:schemeClr val="bg1"/>
                </a:solidFill>
                <a:latin typeface="Marianne" panose="02000000000000000000" pitchFamily="50" charset="0"/>
              </a:rPr>
              <a:t>                                                                                                       </a:t>
            </a:r>
            <a:endParaRPr lang="fr-FR" sz="2000" b="1" dirty="0">
              <a:solidFill>
                <a:schemeClr val="bg1"/>
              </a:solidFill>
              <a:latin typeface="Marianne" panose="02000000000000000000" pitchFamily="50" charset="0"/>
            </a:endParaRPr>
          </a:p>
        </p:txBody>
      </p:sp>
      <p:sp>
        <p:nvSpPr>
          <p:cNvPr id="2" name="Espace réservé du contenu 1"/>
          <p:cNvSpPr>
            <a:spLocks noGrp="1"/>
          </p:cNvSpPr>
          <p:nvPr>
            <p:ph idx="1"/>
          </p:nvPr>
        </p:nvSpPr>
        <p:spPr>
          <a:xfrm>
            <a:off x="437693" y="1850160"/>
            <a:ext cx="8401507" cy="4344163"/>
          </a:xfrm>
        </p:spPr>
        <p:txBody>
          <a:bodyPr>
            <a:normAutofit/>
          </a:bodyPr>
          <a:lstStyle/>
          <a:p>
            <a:pPr algn="just"/>
            <a:endParaRPr lang="fr-FR" sz="1100" dirty="0" smtClean="0"/>
          </a:p>
          <a:p>
            <a:pPr algn="just">
              <a:buFont typeface="Wingdings" panose="05000000000000000000" pitchFamily="2" charset="2"/>
              <a:buChar char="Ø"/>
            </a:pPr>
            <a:r>
              <a:rPr lang="fr-FR" sz="1400" dirty="0" smtClean="0"/>
              <a:t>Toutes les écoles et établissements scolaires (collèges, lycées), public ou privés sous contrat, de l’enseignement général, professionnel et agricole, peuvent demander un soutien financier de la DPMA. </a:t>
            </a:r>
          </a:p>
          <a:p>
            <a:pPr marL="0" indent="0" algn="just">
              <a:buNone/>
            </a:pPr>
            <a:endParaRPr lang="fr-FR" sz="1400" dirty="0" smtClean="0"/>
          </a:p>
          <a:p>
            <a:pPr algn="just">
              <a:buFont typeface="Wingdings" panose="05000000000000000000" pitchFamily="2" charset="2"/>
              <a:buChar char="Ø"/>
            </a:pPr>
            <a:r>
              <a:rPr lang="fr-FR" sz="1400" dirty="0"/>
              <a:t>Les classes relevant de dispositifs spécifiques (classes en REP, classes ULIS, SEGPA, </a:t>
            </a:r>
            <a:r>
              <a:rPr lang="fr-FR" sz="1400" dirty="0" smtClean="0"/>
              <a:t>LEA</a:t>
            </a:r>
            <a:r>
              <a:rPr lang="fr-FR" sz="1400" dirty="0"/>
              <a:t>, EREA, internats de la </a:t>
            </a:r>
            <a:r>
              <a:rPr lang="fr-FR" sz="1400" dirty="0" smtClean="0"/>
              <a:t>réussite, classes éloignées d’une offre mémorielle ou militaire etc..) </a:t>
            </a:r>
            <a:r>
              <a:rPr lang="fr-FR" sz="1400" dirty="0"/>
              <a:t>sont éligibles au dispositif de soutien et font l’objet d’une attention toute particulière à travers des « coups de pouce » de soutien. </a:t>
            </a:r>
            <a:endParaRPr lang="fr-FR" sz="1400" dirty="0" smtClean="0"/>
          </a:p>
          <a:p>
            <a:pPr marL="0" indent="0" algn="just">
              <a:buNone/>
            </a:pPr>
            <a:endParaRPr lang="fr-FR" sz="1400" dirty="0" smtClean="0"/>
          </a:p>
          <a:p>
            <a:pPr algn="just">
              <a:buFont typeface="Wingdings" panose="05000000000000000000" pitchFamily="2" charset="2"/>
              <a:buChar char="Ø"/>
            </a:pPr>
            <a:r>
              <a:rPr lang="fr-FR" sz="1400" dirty="0" smtClean="0"/>
              <a:t>Les classes de défense et de sécurité globale (CDSG) peuvent bien entendu bénéficier de ce soutien et font l’objet d’un suivi spécifique. </a:t>
            </a:r>
          </a:p>
          <a:p>
            <a:pPr marL="0" indent="0" algn="just">
              <a:buNone/>
            </a:pPr>
            <a:endParaRPr lang="fr-FR" sz="1400" dirty="0"/>
          </a:p>
          <a:p>
            <a:pPr algn="just">
              <a:buFont typeface="Wingdings" panose="05000000000000000000" pitchFamily="2" charset="2"/>
              <a:buChar char="Ø"/>
            </a:pPr>
            <a:r>
              <a:rPr lang="fr-FR" sz="1400" dirty="0" smtClean="0"/>
              <a:t>Seuls les écoles et établissements scolaires hors contrat ne sont pas éligibles à ce dispositif. </a:t>
            </a:r>
          </a:p>
        </p:txBody>
      </p:sp>
    </p:spTree>
    <p:extLst>
      <p:ext uri="{BB962C8B-B14F-4D97-AF65-F5344CB8AC3E}">
        <p14:creationId xmlns:p14="http://schemas.microsoft.com/office/powerpoint/2010/main" val="2154495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9"/>
          <p:cNvSpPr/>
          <p:nvPr/>
        </p:nvSpPr>
        <p:spPr>
          <a:xfrm>
            <a:off x="437693" y="864058"/>
            <a:ext cx="8573729" cy="865240"/>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000" b="1" dirty="0" smtClean="0">
                <a:solidFill>
                  <a:schemeClr val="bg1"/>
                </a:solidFill>
                <a:latin typeface="Marianne" panose="02000000000000000000" pitchFamily="50" charset="0"/>
              </a:rPr>
              <a:t>Le soutien financier des projets d’enseignement de défense </a:t>
            </a:r>
          </a:p>
          <a:p>
            <a:pPr lvl="3" algn="ctr"/>
            <a:r>
              <a:rPr lang="fr-FR" sz="2000" b="1" dirty="0">
                <a:solidFill>
                  <a:schemeClr val="bg1"/>
                </a:solidFill>
                <a:latin typeface="Marianne" panose="02000000000000000000" pitchFamily="50" charset="0"/>
              </a:rPr>
              <a:t> </a:t>
            </a:r>
            <a:r>
              <a:rPr lang="fr-FR" sz="2000" b="1" dirty="0" smtClean="0">
                <a:solidFill>
                  <a:schemeClr val="bg1"/>
                </a:solidFill>
                <a:latin typeface="Marianne" panose="02000000000000000000" pitchFamily="50" charset="0"/>
              </a:rPr>
              <a:t>                                                                                                       </a:t>
            </a:r>
            <a:endParaRPr lang="fr-FR" sz="2000" b="1" dirty="0">
              <a:solidFill>
                <a:schemeClr val="bg1"/>
              </a:solidFill>
              <a:latin typeface="Marianne" panose="02000000000000000000" pitchFamily="50" charset="0"/>
            </a:endParaRPr>
          </a:p>
        </p:txBody>
      </p:sp>
      <p:sp>
        <p:nvSpPr>
          <p:cNvPr id="2" name="Espace réservé du contenu 1"/>
          <p:cNvSpPr>
            <a:spLocks noGrp="1"/>
          </p:cNvSpPr>
          <p:nvPr>
            <p:ph idx="1"/>
          </p:nvPr>
        </p:nvSpPr>
        <p:spPr>
          <a:xfrm>
            <a:off x="437693" y="1850160"/>
            <a:ext cx="8401507" cy="4344163"/>
          </a:xfrm>
        </p:spPr>
        <p:txBody>
          <a:bodyPr>
            <a:normAutofit fontScale="77500" lnSpcReduction="20000"/>
          </a:bodyPr>
          <a:lstStyle/>
          <a:p>
            <a:pPr algn="just"/>
            <a:endParaRPr lang="fr-FR" sz="1100" dirty="0" smtClean="0"/>
          </a:p>
          <a:p>
            <a:pPr algn="just"/>
            <a:r>
              <a:rPr lang="fr-FR" sz="1700" dirty="0"/>
              <a:t>Si le projet s’inscrit dans le cadre d’une action du trinôme académique (rallyes citoyens, visites mémorielles), ou bien est à destination des enseignants (formation initiale et continue, production de ressources pédagogiques à leur profit), le porteur dudit projet doit se rapprocher des représentants du trinôme académique  </a:t>
            </a:r>
            <a:r>
              <a:rPr lang="fr-FR" sz="1700" dirty="0">
                <a:hlinkClick r:id="rId3"/>
              </a:rPr>
              <a:t>https</a:t>
            </a:r>
            <a:r>
              <a:rPr lang="fr-FR" sz="1700" dirty="0">
                <a:hlinkClick r:id="rId3"/>
              </a:rPr>
              <a:t>://</a:t>
            </a:r>
            <a:r>
              <a:rPr lang="fr-FR" sz="1700" dirty="0">
                <a:hlinkClick r:id="rId3"/>
              </a:rPr>
              <a:t>eduscol.education.fr/598/correspondants-nationaux-et-academiques-pour-l-education-la-defense</a:t>
            </a:r>
            <a:r>
              <a:rPr lang="fr-FR" sz="1700" dirty="0"/>
              <a:t> ;</a:t>
            </a:r>
          </a:p>
          <a:p>
            <a:r>
              <a:rPr lang="fr-FR" sz="1700" dirty="0"/>
              <a:t>Le trinôme complète le dossier </a:t>
            </a:r>
            <a:r>
              <a:rPr lang="fr-FR" sz="1700" dirty="0"/>
              <a:t>disponible en ligne sur le site cheminsdememoire.gouv.fr </a:t>
            </a:r>
            <a:r>
              <a:rPr lang="fr-FR" sz="1700" dirty="0">
                <a:hlinkClick r:id="rId4"/>
              </a:rPr>
              <a:t>https://www.cheminsdememoire.gouv.fr/fr/financement-de-projets-pedagogiques</a:t>
            </a:r>
            <a:r>
              <a:rPr lang="fr-FR" sz="1700" dirty="0"/>
              <a:t> </a:t>
            </a:r>
            <a:r>
              <a:rPr lang="fr-FR" sz="1700" dirty="0"/>
              <a:t> </a:t>
            </a:r>
            <a:r>
              <a:rPr lang="fr-FR" sz="1700" dirty="0"/>
              <a:t>et l’adresse à l’Union des auditeurs de l’IHEDN qui  regroupe l’ensemble </a:t>
            </a:r>
            <a:r>
              <a:rPr lang="fr-FR" sz="1700" dirty="0"/>
              <a:t>des demandes avant de les transmettre à la DPMA </a:t>
            </a:r>
            <a:r>
              <a:rPr lang="fr-FR" sz="1700" dirty="0"/>
              <a:t>;</a:t>
            </a:r>
          </a:p>
          <a:p>
            <a:pPr algn="just"/>
            <a:r>
              <a:rPr lang="fr-FR" sz="1700" dirty="0"/>
              <a:t>La DPMA présente le dossier  à la Commission pour l’enseignement de défense (</a:t>
            </a:r>
            <a:r>
              <a:rPr lang="fr-FR" sz="1700" dirty="0"/>
              <a:t>CPEDEF) qui </a:t>
            </a:r>
            <a:r>
              <a:rPr lang="fr-FR" sz="1700" dirty="0"/>
              <a:t>se réunit </a:t>
            </a:r>
            <a:r>
              <a:rPr lang="fr-FR" sz="1700" dirty="0"/>
              <a:t>3 à 4 </a:t>
            </a:r>
            <a:r>
              <a:rPr lang="fr-FR" sz="1700" dirty="0"/>
              <a:t>fois par an. Elle décide du montant de la subvention qui est versée </a:t>
            </a:r>
            <a:r>
              <a:rPr lang="fr-FR" sz="1700" dirty="0"/>
              <a:t>au trinôme. </a:t>
            </a:r>
            <a:r>
              <a:rPr lang="fr-FR" sz="1700" dirty="0"/>
              <a:t>Elle </a:t>
            </a:r>
            <a:r>
              <a:rPr lang="fr-FR" sz="1700" dirty="0"/>
              <a:t>informe le trinôme,  via l’Union – IHEDN, de </a:t>
            </a:r>
            <a:r>
              <a:rPr lang="fr-FR" sz="1700" dirty="0"/>
              <a:t>la subvention accordée. </a:t>
            </a:r>
          </a:p>
          <a:p>
            <a:pPr marL="0" indent="0" algn="just">
              <a:buNone/>
            </a:pPr>
            <a:endParaRPr lang="fr-FR" sz="1200" dirty="0" smtClean="0"/>
          </a:p>
          <a:p>
            <a:pPr algn="just">
              <a:buFont typeface="Wingdings" panose="05000000000000000000" pitchFamily="2" charset="2"/>
              <a:buChar char="Ø"/>
            </a:pPr>
            <a:r>
              <a:rPr lang="fr-FR" sz="1500" b="1" dirty="0" smtClean="0"/>
              <a:t>Les projets soutenus </a:t>
            </a:r>
            <a:r>
              <a:rPr lang="fr-FR" sz="1500" b="1" dirty="0"/>
              <a:t>peuvent être divers et variés :</a:t>
            </a:r>
          </a:p>
          <a:p>
            <a:pPr algn="just"/>
            <a:r>
              <a:rPr lang="fr-FR" sz="1500" dirty="0"/>
              <a:t>Ex de projets </a:t>
            </a:r>
            <a:r>
              <a:rPr lang="fr-FR" sz="1500" dirty="0" smtClean="0"/>
              <a:t>scolaires : voyage en France ou à l’étranger pour visiter des sites mémoriels, création d’une œuvre artistique, …</a:t>
            </a:r>
          </a:p>
          <a:p>
            <a:pPr algn="just"/>
            <a:r>
              <a:rPr lang="fr-FR" sz="1500" dirty="0"/>
              <a:t>Ex de projets de trinômes académiques </a:t>
            </a:r>
            <a:r>
              <a:rPr lang="fr-FR" sz="1500" dirty="0" smtClean="0"/>
              <a:t>: rallyes citoyens, visites de sites mémoriels, colloques sur des questions de défense, …</a:t>
            </a:r>
          </a:p>
          <a:p>
            <a:pPr algn="just"/>
            <a:endParaRPr lang="fr-FR" sz="1300" dirty="0"/>
          </a:p>
          <a:p>
            <a:pPr algn="just">
              <a:buFont typeface="Wingdings" panose="05000000000000000000" pitchFamily="2" charset="2"/>
              <a:buChar char="Ø"/>
            </a:pPr>
            <a:r>
              <a:rPr lang="fr-FR" sz="1600" dirty="0"/>
              <a:t>Des partenaires de la DPMA, comme la Fédération nationale André Maginot </a:t>
            </a:r>
            <a:r>
              <a:rPr lang="fr-FR" sz="1600" dirty="0">
                <a:hlinkClick r:id="rId5"/>
              </a:rPr>
              <a:t>https://www.federation-maginot.com/category/commission-memoire/</a:t>
            </a:r>
            <a:r>
              <a:rPr lang="fr-FR" sz="1600" dirty="0"/>
              <a:t> peuvent également soutenir financièrement ces projets.</a:t>
            </a:r>
            <a:endParaRPr lang="fr-FR" sz="1600" dirty="0"/>
          </a:p>
        </p:txBody>
      </p:sp>
    </p:spTree>
    <p:extLst>
      <p:ext uri="{BB962C8B-B14F-4D97-AF65-F5344CB8AC3E}">
        <p14:creationId xmlns:p14="http://schemas.microsoft.com/office/powerpoint/2010/main" val="190503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79241" y="1828799"/>
            <a:ext cx="8380955" cy="4680155"/>
          </a:xfrm>
        </p:spPr>
        <p:txBody>
          <a:bodyPr>
            <a:normAutofit/>
          </a:bodyPr>
          <a:lstStyle/>
          <a:p>
            <a:pPr marL="0" indent="0" algn="just">
              <a:buNone/>
            </a:pPr>
            <a:r>
              <a:rPr lang="fr-FR" sz="1400" b="1" dirty="0"/>
              <a:t>La DPMA conduit également une politique de valorisation au niveau national des projets d’enseignement de défense portés par les établissements scolaires. Cette valorisation prend plusieurs formes qui ne sont pas exclusives les unes des autres :</a:t>
            </a:r>
          </a:p>
          <a:p>
            <a:pPr algn="just">
              <a:buFont typeface="Wingdings" panose="05000000000000000000" pitchFamily="2" charset="2"/>
              <a:buChar char="Ø"/>
            </a:pPr>
            <a:r>
              <a:rPr lang="fr-FR" sz="1400" b="1" dirty="0"/>
              <a:t>La valorisation des projets via les publications</a:t>
            </a:r>
          </a:p>
          <a:p>
            <a:pPr algn="just"/>
            <a:r>
              <a:rPr lang="fr-FR" sz="1400" dirty="0"/>
              <a:t>Une mise en avant de trois projets dans le bimensuel « la Gazette des projets d’enseignement de défense » </a:t>
            </a:r>
            <a:r>
              <a:rPr lang="fr-FR" sz="1400" dirty="0">
                <a:hlinkClick r:id="rId3"/>
              </a:rPr>
              <a:t>https://www.cheminsdememoire.gouv.fr/fr/gazette-des-projets-denseignement-de-defense</a:t>
            </a:r>
            <a:r>
              <a:rPr lang="fr-FR" sz="1400" dirty="0"/>
              <a:t> ;</a:t>
            </a:r>
          </a:p>
          <a:p>
            <a:pPr algn="just"/>
            <a:r>
              <a:rPr lang="fr-FR" sz="1400" dirty="0"/>
              <a:t>Une publication des travaux sur Educ@def </a:t>
            </a:r>
            <a:r>
              <a:rPr lang="fr-FR" sz="1400" dirty="0">
                <a:latin typeface="Marianne" panose="02000000000000000000"/>
                <a:hlinkClick r:id="rId4"/>
              </a:rPr>
              <a:t>https://www.cheminsdememoire.gouv.fr/fr/educadef</a:t>
            </a:r>
            <a:r>
              <a:rPr lang="fr-FR" sz="1400" dirty="0"/>
              <a:t> ;</a:t>
            </a:r>
          </a:p>
          <a:p>
            <a:pPr algn="just"/>
            <a:r>
              <a:rPr lang="fr-FR" sz="1400" dirty="0"/>
              <a:t>Des reportages sur les projets dans la revue « Les chemins de la mémoire » </a:t>
            </a:r>
          </a:p>
          <a:p>
            <a:pPr algn="just">
              <a:buFont typeface="Wingdings" panose="05000000000000000000" pitchFamily="2" charset="2"/>
              <a:buChar char="Ø"/>
            </a:pPr>
            <a:endParaRPr lang="fr-FR" sz="800" dirty="0"/>
          </a:p>
          <a:p>
            <a:pPr algn="just">
              <a:buFont typeface="Wingdings" panose="05000000000000000000" pitchFamily="2" charset="2"/>
              <a:buChar char="Ø"/>
            </a:pPr>
            <a:r>
              <a:rPr lang="fr-FR" sz="1400" b="1" dirty="0"/>
              <a:t>La valorisation des projets via les actions événementielles </a:t>
            </a:r>
          </a:p>
          <a:p>
            <a:pPr algn="just">
              <a:lnSpc>
                <a:spcPct val="60000"/>
              </a:lnSpc>
              <a:spcAft>
                <a:spcPts val="300"/>
              </a:spcAft>
            </a:pPr>
            <a:r>
              <a:rPr lang="fr-FR" sz="1400" dirty="0"/>
              <a:t>L’opération nationale « Héritiers de Mémoire » </a:t>
            </a:r>
            <a:r>
              <a:rPr lang="fr-FR" sz="1400" dirty="0">
                <a:hlinkClick r:id="rId5"/>
              </a:rPr>
              <a:t>https://www.cheminsdememoire.gouv.fr/fr/operation-heritiers-de-memoire</a:t>
            </a:r>
            <a:r>
              <a:rPr lang="fr-FR" sz="1400" dirty="0"/>
              <a:t> (6</a:t>
            </a:r>
            <a:r>
              <a:rPr lang="fr-FR" sz="1400" baseline="30000" dirty="0"/>
              <a:t>ième</a:t>
            </a:r>
            <a:r>
              <a:rPr lang="fr-FR" sz="1400" dirty="0"/>
              <a:t> édition en 2021-22) ;</a:t>
            </a:r>
          </a:p>
          <a:p>
            <a:pPr algn="just">
              <a:lnSpc>
                <a:spcPct val="60000"/>
              </a:lnSpc>
              <a:spcAft>
                <a:spcPts val="300"/>
              </a:spcAft>
            </a:pPr>
            <a:r>
              <a:rPr lang="fr-FR" sz="1400" dirty="0"/>
              <a:t>Un reportage filmé sur les projets primés ;</a:t>
            </a:r>
          </a:p>
          <a:p>
            <a:pPr algn="just">
              <a:lnSpc>
                <a:spcPct val="60000"/>
              </a:lnSpc>
              <a:spcAft>
                <a:spcPts val="300"/>
              </a:spcAft>
            </a:pPr>
            <a:r>
              <a:rPr lang="fr-FR" sz="1400" dirty="0"/>
              <a:t>Une remise de trophée par des hautes autorités.</a:t>
            </a:r>
            <a:endParaRPr lang="fr-FR" sz="800" dirty="0"/>
          </a:p>
          <a:p>
            <a:pPr algn="just">
              <a:lnSpc>
                <a:spcPct val="60000"/>
              </a:lnSpc>
              <a:spcAft>
                <a:spcPts val="300"/>
              </a:spcAft>
            </a:pPr>
            <a:endParaRPr lang="fr-FR" sz="800" dirty="0"/>
          </a:p>
          <a:p>
            <a:pPr algn="just">
              <a:lnSpc>
                <a:spcPct val="60000"/>
              </a:lnSpc>
              <a:spcAft>
                <a:spcPts val="600"/>
              </a:spcAft>
              <a:buFont typeface="Wingdings" panose="05000000000000000000" pitchFamily="2" charset="2"/>
              <a:buChar char="Ø"/>
            </a:pPr>
            <a:r>
              <a:rPr lang="fr-FR" sz="1400" dirty="0"/>
              <a:t>Une offre pédagogique événementielle (ex : Rendez-vous de l’histoire de Blois </a:t>
            </a:r>
            <a:r>
              <a:rPr lang="fr-FR" sz="1400" dirty="0">
                <a:hlinkClick r:id="rId6"/>
              </a:rPr>
              <a:t>http://rdv-histoire.com/le-festival/propos-du-festival</a:t>
            </a:r>
            <a:r>
              <a:rPr lang="fr-FR" sz="1400" dirty="0"/>
              <a:t> ).</a:t>
            </a:r>
            <a:endParaRPr lang="fr-FR" sz="1400" dirty="0"/>
          </a:p>
        </p:txBody>
      </p:sp>
      <p:sp>
        <p:nvSpPr>
          <p:cNvPr id="7" name="Shape 9"/>
          <p:cNvSpPr/>
          <p:nvPr/>
        </p:nvSpPr>
        <p:spPr>
          <a:xfrm>
            <a:off x="377563" y="843519"/>
            <a:ext cx="8380955"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400" b="1" dirty="0" smtClean="0">
                <a:solidFill>
                  <a:schemeClr val="bg1"/>
                </a:solidFill>
              </a:rPr>
              <a:t>  </a:t>
            </a:r>
            <a:r>
              <a:rPr lang="fr-FR" sz="2000" b="1" dirty="0" smtClean="0">
                <a:solidFill>
                  <a:schemeClr val="bg1"/>
                </a:solidFill>
                <a:latin typeface="Marianne" panose="02000000000000000000" pitchFamily="50" charset="0"/>
              </a:rPr>
              <a:t> Le rayonnement national des projets d’enseignement de défense</a:t>
            </a:r>
          </a:p>
          <a:p>
            <a:pPr lvl="3" algn="ctr"/>
            <a:r>
              <a:rPr lang="fr-FR" sz="2000" b="1" dirty="0" smtClean="0">
                <a:solidFill>
                  <a:schemeClr val="bg1"/>
                </a:solidFill>
                <a:latin typeface="Marianne" panose="02000000000000000000" pitchFamily="50" charset="0"/>
              </a:rPr>
              <a:t>                                                                                                       </a:t>
            </a:r>
            <a:endParaRPr lang="fr-FR" sz="2000" dirty="0">
              <a:solidFill>
                <a:schemeClr val="bg1"/>
              </a:solidFill>
              <a:latin typeface="Marianne" panose="02000000000000000000" pitchFamily="50" charset="0"/>
            </a:endParaRPr>
          </a:p>
        </p:txBody>
      </p:sp>
    </p:spTree>
    <p:extLst>
      <p:ext uri="{BB962C8B-B14F-4D97-AF65-F5344CB8AC3E}">
        <p14:creationId xmlns:p14="http://schemas.microsoft.com/office/powerpoint/2010/main" val="2768657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77563" y="1828799"/>
            <a:ext cx="8282633" cy="4680155"/>
          </a:xfrm>
        </p:spPr>
        <p:txBody>
          <a:bodyPr>
            <a:normAutofit lnSpcReduction="10000"/>
          </a:bodyPr>
          <a:lstStyle/>
          <a:p>
            <a:pPr marL="0" indent="0" algn="just">
              <a:buNone/>
            </a:pPr>
            <a:endParaRPr lang="fr-FR" sz="1400" dirty="0" smtClean="0"/>
          </a:p>
          <a:p>
            <a:pPr algn="just">
              <a:buFont typeface="Wingdings" panose="05000000000000000000" pitchFamily="2" charset="2"/>
              <a:buChar char="Ø"/>
            </a:pPr>
            <a:r>
              <a:rPr lang="fr-FR" sz="1400" dirty="0"/>
              <a:t>La DPMA travaille avec de très nombreux partenaires susceptibles d’accompagner ou soutenir des projets d’enseignement de défense : </a:t>
            </a:r>
          </a:p>
          <a:p>
            <a:pPr algn="just"/>
            <a:r>
              <a:rPr lang="fr-FR" sz="1400" dirty="0"/>
              <a:t>l’Education nationale </a:t>
            </a:r>
            <a:r>
              <a:rPr lang="fr-FR" sz="1400" dirty="0">
                <a:hlinkClick r:id="rId3"/>
              </a:rPr>
              <a:t>https://www.education.gouv.fr/bo/17/Hebdo7/MENE1702805C.htm</a:t>
            </a:r>
            <a:r>
              <a:rPr lang="fr-FR" sz="1400" dirty="0"/>
              <a:t> et l’Enseignement agricole ;</a:t>
            </a:r>
          </a:p>
          <a:p>
            <a:pPr algn="just"/>
            <a:r>
              <a:rPr lang="fr-FR" sz="1400" dirty="0"/>
              <a:t>les différentes armées, directions et services du ministère des armées ;</a:t>
            </a:r>
          </a:p>
          <a:p>
            <a:pPr algn="just"/>
            <a:r>
              <a:rPr lang="fr-FR" sz="1400" dirty="0"/>
              <a:t>L’Union-IHEDN </a:t>
            </a:r>
            <a:r>
              <a:rPr lang="fr-FR" sz="1400" dirty="0">
                <a:hlinkClick r:id="rId4"/>
              </a:rPr>
              <a:t>https://www.union-ihedn.org/les-trinomes-academiques/</a:t>
            </a:r>
            <a:r>
              <a:rPr lang="fr-FR" sz="1400" dirty="0"/>
              <a:t> , dans le cadre notamment des trinômes académiques ;</a:t>
            </a:r>
          </a:p>
          <a:p>
            <a:pPr algn="just"/>
            <a:r>
              <a:rPr lang="fr-FR" sz="1400" dirty="0"/>
              <a:t>les lieux de mémoire </a:t>
            </a:r>
            <a:r>
              <a:rPr lang="fr-FR" sz="1400" dirty="0">
                <a:hlinkClick r:id="rId5"/>
              </a:rPr>
              <a:t>https://www.cheminsdememoire.gouv.fr/</a:t>
            </a:r>
            <a:r>
              <a:rPr lang="fr-FR" sz="1400" dirty="0" err="1">
                <a:hlinkClick r:id="rId5"/>
              </a:rPr>
              <a:t>fr</a:t>
            </a:r>
            <a:r>
              <a:rPr lang="fr-FR" sz="1400" dirty="0">
                <a:hlinkClick r:id="rId5"/>
              </a:rPr>
              <a:t>/offre-</a:t>
            </a:r>
            <a:r>
              <a:rPr lang="fr-FR" sz="1400" dirty="0" err="1">
                <a:hlinkClick r:id="rId5"/>
              </a:rPr>
              <a:t>pedagogique</a:t>
            </a:r>
            <a:r>
              <a:rPr lang="fr-FR" sz="1400" dirty="0">
                <a:hlinkClick r:id="rId5"/>
              </a:rPr>
              <a:t>-des-lieux-de-mémoire</a:t>
            </a:r>
            <a:r>
              <a:rPr lang="fr-FR" sz="1400" dirty="0"/>
              <a:t> ;</a:t>
            </a:r>
          </a:p>
          <a:p>
            <a:pPr algn="just"/>
            <a:r>
              <a:rPr lang="fr-FR" sz="1400" dirty="0"/>
              <a:t>Les associations mémorielles et du monde combattant : elle a par exemple un partenariat spécifique avec la FNAM </a:t>
            </a:r>
            <a:r>
              <a:rPr lang="fr-FR" sz="1400" dirty="0">
                <a:hlinkClick r:id="rId6"/>
              </a:rPr>
              <a:t>https://www.federation-maginot.com/category/commission-memoire/</a:t>
            </a:r>
            <a:r>
              <a:rPr lang="fr-FR" sz="1400" dirty="0"/>
              <a:t> . </a:t>
            </a:r>
          </a:p>
          <a:p>
            <a:pPr algn="just">
              <a:buFont typeface="Wingdings" panose="05000000000000000000" pitchFamily="2" charset="2"/>
              <a:buChar char="Ø"/>
            </a:pPr>
            <a:r>
              <a:rPr lang="fr-FR" sz="1400" dirty="0"/>
              <a:t>Sur le plan international, elle agit en partenariat avec :</a:t>
            </a:r>
          </a:p>
          <a:p>
            <a:pPr algn="just"/>
            <a:r>
              <a:rPr lang="fr-FR" sz="1400" dirty="0"/>
              <a:t>l’Agence de l‘enseignement français à l’étranger </a:t>
            </a:r>
            <a:r>
              <a:rPr lang="fr-FR" sz="1400" dirty="0">
                <a:hlinkClick r:id="rId7"/>
              </a:rPr>
              <a:t>https://www.aefe.fr/ressources-et-projets-pedagogiques-des-partenaires-de-laefe#rub11</a:t>
            </a:r>
            <a:r>
              <a:rPr lang="fr-FR" sz="1400" dirty="0"/>
              <a:t> ;</a:t>
            </a:r>
          </a:p>
          <a:p>
            <a:pPr algn="just"/>
            <a:r>
              <a:rPr lang="fr-FR" sz="1400" dirty="0"/>
              <a:t>le Souvenir Français </a:t>
            </a:r>
            <a:r>
              <a:rPr lang="fr-FR" sz="1400" dirty="0">
                <a:hlinkClick r:id="rId8"/>
              </a:rPr>
              <a:t>https://le-souvenir-francais.fr/</a:t>
            </a:r>
            <a:r>
              <a:rPr lang="fr-FR" sz="1400" dirty="0"/>
              <a:t> ;</a:t>
            </a:r>
          </a:p>
          <a:p>
            <a:pPr algn="just"/>
            <a:r>
              <a:rPr lang="fr-FR" sz="1400" dirty="0"/>
              <a:t>l’Office franco-allemand de la jeunesse </a:t>
            </a:r>
            <a:r>
              <a:rPr lang="fr-FR" sz="1400" dirty="0">
                <a:hlinkClick r:id="rId9"/>
              </a:rPr>
              <a:t>https://www.ofaj.org/</a:t>
            </a:r>
            <a:r>
              <a:rPr lang="fr-FR" sz="1400" dirty="0"/>
              <a:t> ;</a:t>
            </a:r>
          </a:p>
          <a:p>
            <a:pPr algn="just"/>
            <a:r>
              <a:rPr lang="fr-FR" sz="1400" dirty="0"/>
              <a:t>le réseau des 90 attachés de défense implantés dans différents pays. </a:t>
            </a:r>
          </a:p>
          <a:p>
            <a:pPr algn="just">
              <a:buFont typeface="Wingdings" panose="05000000000000000000" pitchFamily="2" charset="2"/>
              <a:buChar char="Ø"/>
            </a:pPr>
            <a:endParaRPr lang="fr-FR" sz="1400" dirty="0" smtClean="0">
              <a:solidFill>
                <a:schemeClr val="accent6"/>
              </a:solidFill>
            </a:endParaRPr>
          </a:p>
          <a:p>
            <a:pPr algn="just">
              <a:buFont typeface="Wingdings" panose="05000000000000000000" pitchFamily="2" charset="2"/>
              <a:buChar char="Ø"/>
            </a:pPr>
            <a:endParaRPr lang="fr-FR" sz="1400" dirty="0" smtClean="0">
              <a:solidFill>
                <a:schemeClr val="accent6"/>
              </a:solidFill>
            </a:endParaRPr>
          </a:p>
          <a:p>
            <a:pPr algn="just">
              <a:buFont typeface="Wingdings" panose="05000000000000000000" pitchFamily="2" charset="2"/>
              <a:buChar char="Ø"/>
            </a:pPr>
            <a:endParaRPr lang="fr-FR" sz="1600" dirty="0">
              <a:solidFill>
                <a:schemeClr val="accent6"/>
              </a:solidFill>
            </a:endParaRPr>
          </a:p>
          <a:p>
            <a:pPr marL="0" indent="0" algn="just">
              <a:buNone/>
            </a:pPr>
            <a:endParaRPr lang="fr-FR" sz="3200" dirty="0"/>
          </a:p>
          <a:p>
            <a:pPr algn="just"/>
            <a:endParaRPr lang="fr-FR" dirty="0"/>
          </a:p>
          <a:p>
            <a:pPr algn="just"/>
            <a:endParaRPr lang="fr-FR" dirty="0" smtClean="0"/>
          </a:p>
          <a:p>
            <a:pPr algn="just">
              <a:buFont typeface="Wingdings" panose="05000000000000000000" pitchFamily="2" charset="2"/>
              <a:buChar char="Ø"/>
            </a:pPr>
            <a:endParaRPr lang="fr-FR" dirty="0"/>
          </a:p>
          <a:p>
            <a:pPr marL="0" indent="0" algn="just">
              <a:buNone/>
            </a:pPr>
            <a:endParaRPr lang="fr-FR" dirty="0" smtClean="0"/>
          </a:p>
          <a:p>
            <a:pPr algn="just"/>
            <a:endParaRPr lang="fr-FR" dirty="0" smtClean="0"/>
          </a:p>
        </p:txBody>
      </p:sp>
      <p:sp>
        <p:nvSpPr>
          <p:cNvPr id="7" name="Shape 9"/>
          <p:cNvSpPr/>
          <p:nvPr/>
        </p:nvSpPr>
        <p:spPr>
          <a:xfrm>
            <a:off x="544712" y="1023628"/>
            <a:ext cx="8380955"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000" b="1" dirty="0" smtClean="0">
                <a:solidFill>
                  <a:schemeClr val="bg1"/>
                </a:solidFill>
              </a:rPr>
              <a:t>                                                                              </a:t>
            </a:r>
          </a:p>
          <a:p>
            <a:pPr lvl="3" algn="ctr"/>
            <a:r>
              <a:rPr lang="fr-FR" sz="2000" b="1" dirty="0">
                <a:solidFill>
                  <a:schemeClr val="bg1"/>
                </a:solidFill>
              </a:rPr>
              <a:t> </a:t>
            </a:r>
            <a:r>
              <a:rPr lang="fr-FR" sz="2000" b="1" dirty="0" smtClean="0">
                <a:solidFill>
                  <a:schemeClr val="bg1"/>
                </a:solidFill>
              </a:rPr>
              <a:t>                                                                                                                    	</a:t>
            </a:r>
            <a:r>
              <a:rPr lang="fr-FR" sz="2000" b="1" dirty="0" smtClean="0">
                <a:solidFill>
                  <a:schemeClr val="bg1"/>
                </a:solidFill>
                <a:latin typeface="Marianne" panose="02000000000000000000" pitchFamily="50" charset="0"/>
              </a:rPr>
              <a:t>Le soutien partenarial et international </a:t>
            </a:r>
          </a:p>
          <a:p>
            <a:pPr lvl="3" algn="ctr"/>
            <a:r>
              <a:rPr lang="fr-FR" sz="2000" b="1" dirty="0">
                <a:solidFill>
                  <a:schemeClr val="bg1"/>
                </a:solidFill>
                <a:latin typeface="Marianne" panose="02000000000000000000" pitchFamily="50" charset="0"/>
              </a:rPr>
              <a:t> </a:t>
            </a:r>
            <a:r>
              <a:rPr lang="fr-FR" sz="2000" b="1" dirty="0" smtClean="0">
                <a:solidFill>
                  <a:schemeClr val="bg1"/>
                </a:solidFill>
                <a:latin typeface="Marianne" panose="02000000000000000000" pitchFamily="50" charset="0"/>
              </a:rPr>
              <a:t>                                                                                                 des </a:t>
            </a:r>
            <a:r>
              <a:rPr lang="fr-FR" sz="2000" b="1" dirty="0">
                <a:solidFill>
                  <a:schemeClr val="bg1"/>
                </a:solidFill>
                <a:latin typeface="Marianne" panose="02000000000000000000" pitchFamily="50" charset="0"/>
              </a:rPr>
              <a:t>projets d’enseignement de défense</a:t>
            </a:r>
          </a:p>
          <a:p>
            <a:pPr lvl="3" algn="ctr"/>
            <a:r>
              <a:rPr lang="fr-FR" sz="2000" b="1" dirty="0">
                <a:solidFill>
                  <a:schemeClr val="bg1"/>
                </a:solidFill>
                <a:latin typeface="Marianne" panose="02000000000000000000" pitchFamily="50" charset="0"/>
              </a:rPr>
              <a:t>                                                                                       </a:t>
            </a:r>
            <a:r>
              <a:rPr lang="fr-FR" sz="2000" b="1" dirty="0" smtClean="0">
                <a:solidFill>
                  <a:schemeClr val="bg1"/>
                </a:solidFill>
                <a:latin typeface="Marianne" panose="02000000000000000000" pitchFamily="50" charset="0"/>
              </a:rPr>
              <a:t>                                    </a:t>
            </a:r>
            <a:endParaRPr lang="fr-FR" sz="2000" dirty="0">
              <a:solidFill>
                <a:schemeClr val="bg1"/>
              </a:solidFill>
              <a:latin typeface="Marianne" panose="02000000000000000000" pitchFamily="50" charset="0"/>
            </a:endParaRPr>
          </a:p>
        </p:txBody>
      </p:sp>
    </p:spTree>
    <p:extLst>
      <p:ext uri="{BB962C8B-B14F-4D97-AF65-F5344CB8AC3E}">
        <p14:creationId xmlns:p14="http://schemas.microsoft.com/office/powerpoint/2010/main" val="426454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79241" y="1828799"/>
            <a:ext cx="8380955" cy="4680155"/>
          </a:xfrm>
        </p:spPr>
        <p:txBody>
          <a:bodyPr>
            <a:normAutofit/>
          </a:bodyPr>
          <a:lstStyle/>
          <a:p>
            <a:pPr marL="0" indent="0" algn="just">
              <a:buNone/>
            </a:pPr>
            <a:endParaRPr lang="fr-FR" sz="1400" dirty="0" smtClean="0"/>
          </a:p>
          <a:p>
            <a:pPr algn="just">
              <a:buFont typeface="Wingdings" panose="05000000000000000000" pitchFamily="2" charset="2"/>
              <a:buChar char="Ø"/>
            </a:pPr>
            <a:r>
              <a:rPr lang="fr-FR" sz="1400" dirty="0" smtClean="0"/>
              <a:t>Pour tout complément d’informations, vous pouvez contacter le Bureau de l’action pédagogique et de l’information mémorielles (BAPIM) de la DPMA :</a:t>
            </a:r>
          </a:p>
          <a:p>
            <a:pPr marL="0" indent="0" algn="just">
              <a:buNone/>
            </a:pPr>
            <a:endParaRPr lang="fr-FR" sz="1400" dirty="0" smtClean="0"/>
          </a:p>
          <a:p>
            <a:pPr algn="just"/>
            <a:r>
              <a:rPr lang="fr-FR" sz="1400" dirty="0" smtClean="0"/>
              <a:t>Le pôle Soutien aux projets pédagogiques pour tout ce qui concerne le soutien financier, partenarial et la valorisation nationale de vos projets : </a:t>
            </a:r>
          </a:p>
          <a:p>
            <a:pPr marL="0" indent="0" algn="just">
              <a:buNone/>
            </a:pPr>
            <a:r>
              <a:rPr lang="fr-FR" sz="1400" dirty="0">
                <a:hlinkClick r:id="rId3"/>
              </a:rPr>
              <a:t> </a:t>
            </a:r>
            <a:r>
              <a:rPr lang="fr-FR" sz="1400" dirty="0" smtClean="0">
                <a:hlinkClick r:id="rId3"/>
              </a:rPr>
              <a:t>  dpma-bapi.correspondant.fct@intradef.gouv.fr</a:t>
            </a:r>
            <a:endParaRPr lang="fr-FR" sz="1400" dirty="0">
              <a:solidFill>
                <a:schemeClr val="accent6"/>
              </a:solidFill>
            </a:endParaRPr>
          </a:p>
          <a:p>
            <a:pPr marL="0" indent="0" algn="just">
              <a:buNone/>
            </a:pPr>
            <a:endParaRPr lang="fr-FR" sz="1400" dirty="0" smtClean="0">
              <a:solidFill>
                <a:schemeClr val="accent6"/>
              </a:solidFill>
            </a:endParaRPr>
          </a:p>
          <a:p>
            <a:pPr algn="just"/>
            <a:r>
              <a:rPr lang="fr-FR" sz="1400" dirty="0" smtClean="0"/>
              <a:t>Le pôle Rayonnement de la politique mémorielle pour tout ce qui concerne le soutien pédagogique (en particulier abonnement à la revue « Les chemins de la mémoire », accès à </a:t>
            </a:r>
            <a:r>
              <a:rPr lang="fr-FR" sz="1400" dirty="0" err="1" smtClean="0"/>
              <a:t>Educ@def</a:t>
            </a:r>
            <a:r>
              <a:rPr lang="fr-FR" sz="1400" dirty="0" smtClean="0"/>
              <a:t> et au site Internet « Les chemins de la mémoire » ) et le soutien international : </a:t>
            </a:r>
          </a:p>
          <a:p>
            <a:pPr marL="0" indent="0" algn="just">
              <a:buNone/>
            </a:pPr>
            <a:r>
              <a:rPr lang="fr-FR" sz="1400" dirty="0" smtClean="0"/>
              <a:t>    </a:t>
            </a:r>
            <a:r>
              <a:rPr lang="fr-FR" sz="1400" dirty="0" smtClean="0">
                <a:hlinkClick r:id="rId4"/>
              </a:rPr>
              <a:t>dpma-cheminsdememoire.redac.fct@intradef.gouv.fr</a:t>
            </a:r>
            <a:endParaRPr lang="fr-FR" sz="1400" dirty="0"/>
          </a:p>
          <a:p>
            <a:pPr algn="just"/>
            <a:endParaRPr lang="fr-FR" dirty="0"/>
          </a:p>
          <a:p>
            <a:pPr marL="0" indent="0" algn="just">
              <a:buNone/>
            </a:pPr>
            <a:endParaRPr lang="fr-FR" dirty="0" smtClean="0"/>
          </a:p>
          <a:p>
            <a:pPr algn="just"/>
            <a:endParaRPr lang="fr-FR" dirty="0" smtClean="0"/>
          </a:p>
        </p:txBody>
      </p:sp>
      <p:sp>
        <p:nvSpPr>
          <p:cNvPr id="7" name="Shape 9"/>
          <p:cNvSpPr/>
          <p:nvPr/>
        </p:nvSpPr>
        <p:spPr>
          <a:xfrm>
            <a:off x="279240" y="843519"/>
            <a:ext cx="8380955"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000" b="1" dirty="0" smtClean="0">
                <a:solidFill>
                  <a:schemeClr val="bg1"/>
                </a:solidFill>
                <a:latin typeface="Marianne" panose="02000000000000000000" pitchFamily="50" charset="0"/>
              </a:rPr>
              <a:t>Vos contacts à la DPMA </a:t>
            </a:r>
            <a:endParaRPr lang="fr-FR" sz="2000" b="1" dirty="0">
              <a:solidFill>
                <a:schemeClr val="bg1"/>
              </a:solidFill>
              <a:latin typeface="Marianne" panose="02000000000000000000" pitchFamily="50" charset="0"/>
            </a:endParaRPr>
          </a:p>
        </p:txBody>
      </p:sp>
    </p:spTree>
    <p:extLst>
      <p:ext uri="{BB962C8B-B14F-4D97-AF65-F5344CB8AC3E}">
        <p14:creationId xmlns:p14="http://schemas.microsoft.com/office/powerpoint/2010/main" val="185382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563" y="1653087"/>
            <a:ext cx="8586328" cy="4945626"/>
          </a:xfrm>
        </p:spPr>
        <p:txBody>
          <a:bodyPr>
            <a:normAutofit/>
          </a:bodyPr>
          <a:lstStyle/>
          <a:p>
            <a:pPr algn="just"/>
            <a:endParaRPr lang="fr-FR" sz="900" dirty="0" smtClean="0"/>
          </a:p>
          <a:p>
            <a:pPr algn="just">
              <a:spcBef>
                <a:spcPts val="0"/>
              </a:spcBef>
              <a:buFont typeface="Wingdings" panose="05000000000000000000" pitchFamily="2" charset="2"/>
              <a:buChar char="Ø"/>
            </a:pPr>
            <a:r>
              <a:rPr lang="fr-FR" sz="1400" dirty="0" smtClean="0"/>
              <a:t>La Direction des patrimoines, de la mémoire et des archives (DPMA) du ministère des armées soutient les projets d’enseignement de défense </a:t>
            </a:r>
            <a:r>
              <a:rPr lang="fr-FR" sz="1400" b="1" dirty="0" smtClean="0"/>
              <a:t>des établissements relevant de l’Education </a:t>
            </a:r>
            <a:r>
              <a:rPr lang="fr-FR" sz="1400" b="1" dirty="0"/>
              <a:t>nationale et </a:t>
            </a:r>
            <a:r>
              <a:rPr lang="fr-FR" sz="1400" b="1" dirty="0" smtClean="0"/>
              <a:t>de l’Enseignement </a:t>
            </a:r>
            <a:r>
              <a:rPr lang="fr-FR" sz="1400" b="1" dirty="0"/>
              <a:t>agricole. </a:t>
            </a:r>
          </a:p>
          <a:p>
            <a:pPr algn="just">
              <a:buFont typeface="Wingdings" panose="05000000000000000000" pitchFamily="2" charset="2"/>
              <a:buChar char="Ø"/>
            </a:pPr>
            <a:endParaRPr lang="fr-FR" sz="1400" dirty="0"/>
          </a:p>
          <a:p>
            <a:pPr marL="0" indent="0" algn="just">
              <a:buNone/>
            </a:pPr>
            <a:endParaRPr lang="fr-FR" sz="1400" dirty="0" smtClean="0"/>
          </a:p>
          <a:p>
            <a:pPr marL="0" indent="0" algn="just">
              <a:buNone/>
            </a:pPr>
            <a:endParaRPr lang="fr-FR" sz="1400" dirty="0"/>
          </a:p>
          <a:p>
            <a:pPr algn="just">
              <a:buFont typeface="Wingdings" panose="05000000000000000000" pitchFamily="2" charset="2"/>
              <a:buChar char="Ø"/>
            </a:pPr>
            <a:r>
              <a:rPr lang="fr-FR" sz="1400" dirty="0" smtClean="0"/>
              <a:t>Ce soutien s’exerce de trois façons : </a:t>
            </a:r>
          </a:p>
          <a:p>
            <a:pPr lvl="1" algn="just"/>
            <a:r>
              <a:rPr lang="fr-FR" sz="1400" dirty="0" smtClean="0"/>
              <a:t>Un soutien pédagogique aux projets d’enseignement de défense ;</a:t>
            </a:r>
          </a:p>
          <a:p>
            <a:pPr lvl="1" algn="just"/>
            <a:r>
              <a:rPr lang="fr-FR" sz="1400" dirty="0" smtClean="0"/>
              <a:t>Un soutien financier au moyen de subventions aux actions ;</a:t>
            </a:r>
          </a:p>
          <a:p>
            <a:pPr lvl="1" algn="just"/>
            <a:r>
              <a:rPr lang="fr-FR" sz="1400" dirty="0" smtClean="0"/>
              <a:t>Un soutien en termes de rayonnement, pour mettre en lumière l’action d’enseignement de défense des établissements.</a:t>
            </a:r>
            <a:endParaRPr lang="fr-FR" sz="1400" dirty="0"/>
          </a:p>
          <a:p>
            <a:pPr algn="just"/>
            <a:endParaRPr lang="fr-FR" sz="1100" b="1" dirty="0" smtClean="0"/>
          </a:p>
          <a:p>
            <a:pPr lvl="0"/>
            <a:endParaRPr lang="fr-FR" sz="1100" dirty="0" smtClean="0"/>
          </a:p>
          <a:p>
            <a:pPr marL="0" lvl="0" indent="0" algn="ctr">
              <a:lnSpc>
                <a:spcPct val="100000"/>
              </a:lnSpc>
              <a:spcBef>
                <a:spcPts val="0"/>
              </a:spcBef>
              <a:buNone/>
            </a:pPr>
            <a:r>
              <a:rPr lang="fr-FR" sz="1400" b="1" dirty="0" smtClean="0">
                <a:solidFill>
                  <a:schemeClr val="accent5">
                    <a:lumMod val="75000"/>
                  </a:schemeClr>
                </a:solidFill>
              </a:rPr>
              <a:t>Cette mallette précise le contenu de ces ressources </a:t>
            </a:r>
          </a:p>
          <a:p>
            <a:pPr marL="0" lvl="0" indent="0" algn="ctr">
              <a:lnSpc>
                <a:spcPct val="100000"/>
              </a:lnSpc>
              <a:spcBef>
                <a:spcPts val="0"/>
              </a:spcBef>
              <a:buNone/>
            </a:pPr>
            <a:r>
              <a:rPr lang="fr-FR" sz="1400" b="1" dirty="0" smtClean="0">
                <a:solidFill>
                  <a:schemeClr val="accent5">
                    <a:lumMod val="75000"/>
                  </a:schemeClr>
                </a:solidFill>
              </a:rPr>
              <a:t>et leurs modalités concrètes de mise en œuvre. </a:t>
            </a:r>
            <a:endParaRPr lang="fr-FR" dirty="0"/>
          </a:p>
        </p:txBody>
      </p:sp>
      <p:sp>
        <p:nvSpPr>
          <p:cNvPr id="4" name="Shape 9"/>
          <p:cNvSpPr>
            <a:spLocks noGrp="1"/>
          </p:cNvSpPr>
          <p:nvPr>
            <p:ph type="title"/>
          </p:nvPr>
        </p:nvSpPr>
        <p:spPr>
          <a:xfrm>
            <a:off x="377563" y="941442"/>
            <a:ext cx="8586328" cy="711645"/>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normAutofit fontScale="90000"/>
          </a:bodyP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200" b="1" dirty="0" smtClean="0">
                <a:solidFill>
                  <a:schemeClr val="bg1"/>
                </a:solidFill>
                <a:latin typeface="Marianne" panose="02000000000000000000" pitchFamily="50" charset="0"/>
              </a:rPr>
              <a:t>                                                                                           L’essentiel à retenir</a:t>
            </a:r>
            <a:endParaRPr lang="fr-FR" sz="2200" b="1" dirty="0">
              <a:solidFill>
                <a:schemeClr val="bg1"/>
              </a:solidFill>
              <a:latin typeface="Marianne" panose="02000000000000000000" pitchFamily="50" charset="0"/>
            </a:endParaRPr>
          </a:p>
        </p:txBody>
      </p:sp>
    </p:spTree>
    <p:extLst>
      <p:ext uri="{BB962C8B-B14F-4D97-AF65-F5344CB8AC3E}">
        <p14:creationId xmlns:p14="http://schemas.microsoft.com/office/powerpoint/2010/main" val="3534856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563" y="1653087"/>
            <a:ext cx="8586328" cy="4945626"/>
          </a:xfrm>
        </p:spPr>
        <p:txBody>
          <a:bodyPr>
            <a:normAutofit/>
          </a:bodyPr>
          <a:lstStyle/>
          <a:p>
            <a:pPr algn="just"/>
            <a:endParaRPr lang="fr-FR" sz="900" dirty="0" smtClean="0"/>
          </a:p>
          <a:p>
            <a:pPr algn="just"/>
            <a:endParaRPr lang="fr-FR" sz="900" dirty="0" smtClean="0"/>
          </a:p>
          <a:p>
            <a:pPr marL="0" indent="0" algn="just">
              <a:buNone/>
            </a:pPr>
            <a:endParaRPr lang="fr-FR" sz="900" dirty="0" smtClean="0"/>
          </a:p>
          <a:p>
            <a:pPr>
              <a:buFont typeface="Wingdings" panose="05000000000000000000" pitchFamily="2" charset="2"/>
              <a:buChar char="Ø"/>
            </a:pPr>
            <a:r>
              <a:rPr lang="fr-FR" sz="1400" b="1" dirty="0" smtClean="0">
                <a:solidFill>
                  <a:schemeClr val="accent5">
                    <a:lumMod val="75000"/>
                  </a:schemeClr>
                </a:solidFill>
              </a:rPr>
              <a:t>Le cadre du soutien : l’enseignement de défense (diapositive 4) </a:t>
            </a:r>
          </a:p>
          <a:p>
            <a:pPr marL="0" indent="0">
              <a:buNone/>
            </a:pPr>
            <a:endParaRPr lang="fr-FR" sz="1400" b="1" dirty="0" smtClean="0">
              <a:solidFill>
                <a:schemeClr val="accent5">
                  <a:lumMod val="75000"/>
                </a:schemeClr>
              </a:solidFill>
            </a:endParaRPr>
          </a:p>
          <a:p>
            <a:pPr>
              <a:buFont typeface="Wingdings" panose="05000000000000000000" pitchFamily="2" charset="2"/>
              <a:buChar char="Ø"/>
            </a:pPr>
            <a:r>
              <a:rPr lang="fr-FR" sz="1400" b="1" dirty="0" smtClean="0">
                <a:solidFill>
                  <a:schemeClr val="accent5">
                    <a:lumMod val="75000"/>
                  </a:schemeClr>
                </a:solidFill>
              </a:rPr>
              <a:t>Le soutien pédagogique (diapositives 5, 6, 7 et 8)</a:t>
            </a:r>
          </a:p>
          <a:p>
            <a:pPr marL="0" indent="0">
              <a:buNone/>
            </a:pPr>
            <a:r>
              <a:rPr lang="fr-FR" sz="1400" b="1" dirty="0" smtClean="0">
                <a:solidFill>
                  <a:schemeClr val="accent5">
                    <a:lumMod val="75000"/>
                  </a:schemeClr>
                </a:solidFill>
              </a:rPr>
              <a:t> </a:t>
            </a:r>
          </a:p>
          <a:p>
            <a:pPr>
              <a:buFont typeface="Wingdings" panose="05000000000000000000" pitchFamily="2" charset="2"/>
              <a:buChar char="Ø"/>
            </a:pPr>
            <a:r>
              <a:rPr lang="fr-FR" sz="1400" b="1" dirty="0" smtClean="0">
                <a:solidFill>
                  <a:schemeClr val="accent5">
                    <a:lumMod val="75000"/>
                  </a:schemeClr>
                </a:solidFill>
              </a:rPr>
              <a:t>Le soutien financier (diapositives 9 </a:t>
            </a:r>
            <a:r>
              <a:rPr lang="fr-FR" sz="1400" b="1" dirty="0">
                <a:solidFill>
                  <a:schemeClr val="accent5">
                    <a:lumMod val="75000"/>
                  </a:schemeClr>
                </a:solidFill>
              </a:rPr>
              <a:t>à </a:t>
            </a:r>
            <a:r>
              <a:rPr lang="fr-FR" sz="1400" b="1" dirty="0" smtClean="0">
                <a:solidFill>
                  <a:schemeClr val="accent5">
                    <a:lumMod val="75000"/>
                  </a:schemeClr>
                </a:solidFill>
              </a:rPr>
              <a:t>11)</a:t>
            </a:r>
            <a:endParaRPr lang="fr-FR" sz="1400" b="1" dirty="0">
              <a:solidFill>
                <a:schemeClr val="accent5">
                  <a:lumMod val="75000"/>
                </a:schemeClr>
              </a:solidFill>
            </a:endParaRPr>
          </a:p>
          <a:p>
            <a:pPr marL="0" indent="0">
              <a:buNone/>
            </a:pPr>
            <a:r>
              <a:rPr lang="fr-FR" sz="1400" b="1" dirty="0" smtClean="0">
                <a:solidFill>
                  <a:schemeClr val="accent5">
                    <a:lumMod val="75000"/>
                  </a:schemeClr>
                </a:solidFill>
              </a:rPr>
              <a:t> </a:t>
            </a:r>
          </a:p>
          <a:p>
            <a:pPr>
              <a:buFont typeface="Wingdings" panose="05000000000000000000" pitchFamily="2" charset="2"/>
              <a:buChar char="Ø"/>
            </a:pPr>
            <a:r>
              <a:rPr lang="fr-FR" sz="1400" b="1" dirty="0" smtClean="0">
                <a:solidFill>
                  <a:schemeClr val="accent5">
                    <a:lumMod val="75000"/>
                  </a:schemeClr>
                </a:solidFill>
              </a:rPr>
              <a:t>Le soutien en terme de rayonnement (diapositives </a:t>
            </a:r>
            <a:r>
              <a:rPr lang="fr-FR" sz="1400" b="1" dirty="0">
                <a:solidFill>
                  <a:schemeClr val="accent5">
                    <a:lumMod val="75000"/>
                  </a:schemeClr>
                </a:solidFill>
              </a:rPr>
              <a:t>12 et </a:t>
            </a:r>
            <a:r>
              <a:rPr lang="fr-FR" sz="1400" b="1" dirty="0" smtClean="0">
                <a:solidFill>
                  <a:schemeClr val="accent5">
                    <a:lumMod val="75000"/>
                  </a:schemeClr>
                </a:solidFill>
              </a:rPr>
              <a:t>13)</a:t>
            </a:r>
            <a:endParaRPr lang="fr-FR" sz="1400" b="1" dirty="0">
              <a:solidFill>
                <a:schemeClr val="accent5">
                  <a:lumMod val="75000"/>
                </a:schemeClr>
              </a:solidFill>
            </a:endParaRPr>
          </a:p>
          <a:p>
            <a:pPr>
              <a:buFont typeface="Wingdings" panose="05000000000000000000" pitchFamily="2" charset="2"/>
              <a:buChar char="Ø"/>
            </a:pPr>
            <a:endParaRPr lang="fr-FR" sz="1400" b="1" dirty="0" smtClean="0">
              <a:solidFill>
                <a:schemeClr val="accent5">
                  <a:lumMod val="75000"/>
                </a:schemeClr>
              </a:solidFill>
            </a:endParaRPr>
          </a:p>
          <a:p>
            <a:pPr>
              <a:buFont typeface="Wingdings" panose="05000000000000000000" pitchFamily="2" charset="2"/>
              <a:buChar char="Ø"/>
            </a:pPr>
            <a:r>
              <a:rPr lang="fr-FR" sz="1400" b="1" dirty="0" smtClean="0">
                <a:solidFill>
                  <a:schemeClr val="accent5">
                    <a:lumMod val="75000"/>
                  </a:schemeClr>
                </a:solidFill>
              </a:rPr>
              <a:t>Les contacts (diapositive 14)</a:t>
            </a:r>
            <a:endParaRPr lang="fr-FR" sz="1400" b="1" dirty="0">
              <a:solidFill>
                <a:schemeClr val="accent5">
                  <a:lumMod val="75000"/>
                </a:schemeClr>
              </a:solidFill>
            </a:endParaRPr>
          </a:p>
          <a:p>
            <a:pPr algn="just"/>
            <a:endParaRPr lang="fr-FR" dirty="0"/>
          </a:p>
        </p:txBody>
      </p:sp>
      <p:sp>
        <p:nvSpPr>
          <p:cNvPr id="4" name="Shape 9"/>
          <p:cNvSpPr>
            <a:spLocks noGrp="1"/>
          </p:cNvSpPr>
          <p:nvPr>
            <p:ph type="title"/>
          </p:nvPr>
        </p:nvSpPr>
        <p:spPr>
          <a:xfrm>
            <a:off x="377563" y="941442"/>
            <a:ext cx="8586328" cy="711645"/>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normAutofit fontScale="90000"/>
          </a:bodyP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200" b="1" dirty="0" smtClean="0">
                <a:solidFill>
                  <a:schemeClr val="bg1"/>
                </a:solidFill>
                <a:latin typeface="Marianne" panose="02000000000000000000" pitchFamily="50" charset="0"/>
              </a:rPr>
              <a:t>                                                                                           Contenu de la mallette</a:t>
            </a:r>
            <a:endParaRPr lang="fr-FR" sz="2200" b="1" dirty="0">
              <a:solidFill>
                <a:schemeClr val="bg1"/>
              </a:solidFill>
              <a:latin typeface="Marianne" panose="02000000000000000000" pitchFamily="50" charset="0"/>
            </a:endParaRPr>
          </a:p>
        </p:txBody>
      </p:sp>
    </p:spTree>
    <p:extLst>
      <p:ext uri="{BB962C8B-B14F-4D97-AF65-F5344CB8AC3E}">
        <p14:creationId xmlns:p14="http://schemas.microsoft.com/office/powerpoint/2010/main" val="3113971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7563" y="1653087"/>
            <a:ext cx="8586328" cy="4945626"/>
          </a:xfrm>
        </p:spPr>
        <p:txBody>
          <a:bodyPr>
            <a:normAutofit/>
          </a:bodyPr>
          <a:lstStyle/>
          <a:p>
            <a:pPr algn="just"/>
            <a:endParaRPr lang="fr-FR" sz="900" dirty="0" smtClean="0"/>
          </a:p>
          <a:p>
            <a:pPr algn="just">
              <a:spcBef>
                <a:spcPts val="0"/>
              </a:spcBef>
              <a:buFont typeface="Wingdings" panose="05000000000000000000" pitchFamily="2" charset="2"/>
              <a:buChar char="Ø"/>
            </a:pPr>
            <a:r>
              <a:rPr lang="fr-FR" sz="1400" dirty="0" smtClean="0"/>
              <a:t>La Direction des patrimoines, de la mémoire et des archives (DPMA) du ministère des armées </a:t>
            </a:r>
            <a:r>
              <a:rPr lang="fr-FR" sz="1400" b="1" dirty="0" smtClean="0"/>
              <a:t>soutient la mission d’enseignement de défense exercée par l’Education nationale et l’Enseignement agricole. </a:t>
            </a:r>
          </a:p>
          <a:p>
            <a:pPr marL="0" indent="0" algn="just">
              <a:spcBef>
                <a:spcPts val="0"/>
              </a:spcBef>
              <a:buNone/>
            </a:pPr>
            <a:endParaRPr lang="fr-FR" sz="1400" dirty="0" smtClean="0"/>
          </a:p>
          <a:p>
            <a:pPr marL="0" lvl="1" indent="0" algn="just">
              <a:lnSpc>
                <a:spcPct val="100000"/>
              </a:lnSpc>
              <a:spcBef>
                <a:spcPts val="0"/>
              </a:spcBef>
              <a:buNone/>
            </a:pPr>
            <a:r>
              <a:rPr lang="fr-FR" sz="1400" dirty="0" smtClean="0"/>
              <a:t>    Elle </a:t>
            </a:r>
            <a:r>
              <a:rPr lang="fr-FR" sz="1400" dirty="0"/>
              <a:t>agit en </a:t>
            </a:r>
            <a:r>
              <a:rPr lang="fr-FR" sz="1400" b="1" dirty="0"/>
              <a:t>partenariat interministériel constant </a:t>
            </a:r>
            <a:r>
              <a:rPr lang="fr-FR" sz="1400" dirty="0"/>
              <a:t>avec le ministère de l’éducation nationale, de </a:t>
            </a:r>
            <a:r>
              <a:rPr lang="fr-FR" sz="1400" dirty="0" smtClean="0"/>
              <a:t> </a:t>
            </a:r>
          </a:p>
          <a:p>
            <a:pPr marL="0" lvl="1" indent="0" algn="just">
              <a:lnSpc>
                <a:spcPct val="100000"/>
              </a:lnSpc>
              <a:spcBef>
                <a:spcPts val="0"/>
              </a:spcBef>
              <a:buNone/>
            </a:pPr>
            <a:r>
              <a:rPr lang="fr-FR" sz="1400" dirty="0"/>
              <a:t> </a:t>
            </a:r>
            <a:r>
              <a:rPr lang="fr-FR" sz="1400" dirty="0" smtClean="0"/>
              <a:t>   la jeunesse </a:t>
            </a:r>
            <a:r>
              <a:rPr lang="fr-FR" sz="1400" dirty="0"/>
              <a:t>et des sports </a:t>
            </a:r>
            <a:r>
              <a:rPr lang="fr-FR" sz="1400" dirty="0" smtClean="0"/>
              <a:t>ainsi </a:t>
            </a:r>
            <a:r>
              <a:rPr lang="fr-FR" sz="1400" dirty="0"/>
              <a:t>que le ministère de l’agriculture et de </a:t>
            </a:r>
            <a:r>
              <a:rPr lang="fr-FR" sz="1400" dirty="0" smtClean="0"/>
              <a:t>l’alimentation. </a:t>
            </a:r>
          </a:p>
          <a:p>
            <a:pPr marL="0" lvl="1" indent="0" algn="just">
              <a:lnSpc>
                <a:spcPct val="100000"/>
              </a:lnSpc>
              <a:spcBef>
                <a:spcPts val="0"/>
              </a:spcBef>
              <a:buNone/>
            </a:pPr>
            <a:endParaRPr lang="fr-FR" sz="1400" dirty="0"/>
          </a:p>
          <a:p>
            <a:pPr marL="0" lvl="1" indent="0" algn="just">
              <a:lnSpc>
                <a:spcPct val="100000"/>
              </a:lnSpc>
              <a:spcBef>
                <a:spcPts val="0"/>
              </a:spcBef>
              <a:buNone/>
            </a:pPr>
            <a:r>
              <a:rPr lang="fr-FR" sz="1400" dirty="0" smtClean="0"/>
              <a:t>    Dans </a:t>
            </a:r>
            <a:r>
              <a:rPr lang="fr-FR" sz="1400" dirty="0"/>
              <a:t>ce cadre, elle soutient en moyenne chaque année </a:t>
            </a:r>
            <a:r>
              <a:rPr lang="fr-FR" sz="1400" dirty="0" smtClean="0"/>
              <a:t>900 </a:t>
            </a:r>
            <a:r>
              <a:rPr lang="fr-FR" sz="1400" dirty="0"/>
              <a:t>projets d’écoles, établissements </a:t>
            </a:r>
            <a:r>
              <a:rPr lang="fr-FR" sz="1400" dirty="0" smtClean="0"/>
              <a:t>  </a:t>
            </a:r>
          </a:p>
          <a:p>
            <a:pPr marL="0" lvl="1" indent="0" algn="just">
              <a:lnSpc>
                <a:spcPct val="100000"/>
              </a:lnSpc>
              <a:spcBef>
                <a:spcPts val="0"/>
              </a:spcBef>
              <a:buNone/>
            </a:pPr>
            <a:r>
              <a:rPr lang="fr-FR" sz="1400" dirty="0"/>
              <a:t> </a:t>
            </a:r>
            <a:r>
              <a:rPr lang="fr-FR" sz="1400" dirty="0" smtClean="0"/>
              <a:t>   scolaires</a:t>
            </a:r>
            <a:r>
              <a:rPr lang="fr-FR" sz="1400" dirty="0"/>
              <a:t>, associations et collectivités territoriales. </a:t>
            </a:r>
            <a:endParaRPr lang="fr-FR" sz="1400" dirty="0" smtClean="0"/>
          </a:p>
          <a:p>
            <a:pPr marL="0" lvl="1" indent="0" algn="just">
              <a:lnSpc>
                <a:spcPct val="100000"/>
              </a:lnSpc>
              <a:spcBef>
                <a:spcPts val="0"/>
              </a:spcBef>
              <a:buNone/>
            </a:pPr>
            <a:endParaRPr lang="fr-FR" sz="1400" dirty="0"/>
          </a:p>
          <a:p>
            <a:pPr marL="0" indent="0" algn="just">
              <a:lnSpc>
                <a:spcPct val="100000"/>
              </a:lnSpc>
              <a:spcBef>
                <a:spcPts val="0"/>
              </a:spcBef>
              <a:buNone/>
            </a:pPr>
            <a:endParaRPr lang="fr-FR" sz="1400" dirty="0" smtClean="0"/>
          </a:p>
          <a:p>
            <a:pPr algn="just">
              <a:spcBef>
                <a:spcPts val="0"/>
              </a:spcBef>
              <a:buFont typeface="Wingdings" panose="05000000000000000000" pitchFamily="2" charset="2"/>
              <a:buChar char="Ø"/>
            </a:pPr>
            <a:endParaRPr lang="fr-FR" sz="1400" dirty="0" smtClean="0"/>
          </a:p>
          <a:p>
            <a:pPr marL="0" indent="0" algn="just">
              <a:spcBef>
                <a:spcPts val="0"/>
              </a:spcBef>
              <a:buNone/>
            </a:pPr>
            <a:r>
              <a:rPr lang="fr-FR" sz="1400" b="1" dirty="0" smtClean="0"/>
              <a:t>     L’enseignement de défense</a:t>
            </a:r>
            <a:r>
              <a:rPr lang="fr-FR" sz="1400" dirty="0" smtClean="0"/>
              <a:t> est en France un enseignement obligatoire dans le secondaire, </a:t>
            </a:r>
          </a:p>
          <a:p>
            <a:pPr marL="0" indent="0" algn="just">
              <a:spcBef>
                <a:spcPts val="0"/>
              </a:spcBef>
              <a:buNone/>
            </a:pPr>
            <a:r>
              <a:rPr lang="fr-FR" sz="1400" dirty="0" smtClean="0"/>
              <a:t>     depuis la suspension du service national en </a:t>
            </a:r>
            <a:r>
              <a:rPr lang="fr-FR" sz="1400" dirty="0"/>
              <a:t>1997. Il sensibilise les élèves à la mission de défense, </a:t>
            </a:r>
          </a:p>
          <a:p>
            <a:pPr marL="0" indent="0" algn="just">
              <a:spcBef>
                <a:spcPts val="0"/>
              </a:spcBef>
              <a:buNone/>
            </a:pPr>
            <a:r>
              <a:rPr lang="fr-FR" sz="1400" dirty="0"/>
              <a:t>     à travers l’histoire des conflits contemporains, l’organisation et les enjeux de défense. </a:t>
            </a:r>
          </a:p>
          <a:p>
            <a:pPr marL="0" indent="0" algn="just">
              <a:spcBef>
                <a:spcPts val="0"/>
              </a:spcBef>
              <a:buNone/>
            </a:pPr>
            <a:endParaRPr lang="fr-FR" sz="1400" dirty="0" smtClean="0"/>
          </a:p>
          <a:p>
            <a:pPr marL="0" indent="0" algn="just">
              <a:spcBef>
                <a:spcPts val="0"/>
              </a:spcBef>
              <a:buNone/>
            </a:pPr>
            <a:r>
              <a:rPr lang="fr-FR" sz="1400" dirty="0" smtClean="0"/>
              <a:t>     Il est enseigné dans </a:t>
            </a:r>
            <a:r>
              <a:rPr lang="fr-FR" sz="1400" b="1" dirty="0" smtClean="0"/>
              <a:t>plusieurs disciplines </a:t>
            </a:r>
            <a:r>
              <a:rPr lang="fr-FR" sz="1400" dirty="0" smtClean="0"/>
              <a:t>: l’histoire-géographie en tout premier lieu, mais aussi    </a:t>
            </a:r>
          </a:p>
          <a:p>
            <a:pPr marL="0" indent="0" algn="just">
              <a:spcBef>
                <a:spcPts val="0"/>
              </a:spcBef>
              <a:buNone/>
            </a:pPr>
            <a:r>
              <a:rPr lang="fr-FR" sz="1400" dirty="0" smtClean="0"/>
              <a:t>     le français, l’éducation morale et civique, l’éducation physique sportive, les langues étrangères,   </a:t>
            </a:r>
          </a:p>
          <a:p>
            <a:pPr marL="0" indent="0" algn="just">
              <a:spcBef>
                <a:spcPts val="0"/>
              </a:spcBef>
              <a:buNone/>
            </a:pPr>
            <a:r>
              <a:rPr lang="fr-FR" sz="1400" dirty="0" smtClean="0"/>
              <a:t>     les mathématiques, les sciences de la vie et de la terre, etc.</a:t>
            </a:r>
          </a:p>
          <a:p>
            <a:pPr marL="0" indent="0" algn="just">
              <a:spcBef>
                <a:spcPts val="0"/>
              </a:spcBef>
              <a:buNone/>
            </a:pPr>
            <a:endParaRPr lang="fr-FR" sz="1600" dirty="0" smtClean="0"/>
          </a:p>
          <a:p>
            <a:pPr marL="0" indent="0" algn="just">
              <a:buNone/>
            </a:pPr>
            <a:endParaRPr lang="fr-FR" sz="2000" dirty="0"/>
          </a:p>
          <a:p>
            <a:pPr algn="just"/>
            <a:endParaRPr lang="fr-FR" dirty="0"/>
          </a:p>
        </p:txBody>
      </p:sp>
      <p:sp>
        <p:nvSpPr>
          <p:cNvPr id="4" name="Shape 9"/>
          <p:cNvSpPr>
            <a:spLocks noGrp="1"/>
          </p:cNvSpPr>
          <p:nvPr>
            <p:ph type="title"/>
          </p:nvPr>
        </p:nvSpPr>
        <p:spPr>
          <a:xfrm>
            <a:off x="377563" y="941442"/>
            <a:ext cx="8586328" cy="711645"/>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normAutofit fontScale="90000"/>
          </a:bodyP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200" b="1" dirty="0" smtClean="0">
                <a:solidFill>
                  <a:schemeClr val="bg1"/>
                </a:solidFill>
                <a:latin typeface="Marianne" panose="02000000000000000000" pitchFamily="50" charset="0"/>
              </a:rPr>
              <a:t>                                                                                           Le cadre du soutien : l’enseignement de défense</a:t>
            </a:r>
            <a:endParaRPr lang="fr-FR" sz="2200" b="1" dirty="0">
              <a:solidFill>
                <a:schemeClr val="bg1"/>
              </a:solidFill>
              <a:latin typeface="Marianne" panose="02000000000000000000" pitchFamily="50" charset="0"/>
            </a:endParaRPr>
          </a:p>
        </p:txBody>
      </p:sp>
    </p:spTree>
    <p:extLst>
      <p:ext uri="{BB962C8B-B14F-4D97-AF65-F5344CB8AC3E}">
        <p14:creationId xmlns:p14="http://schemas.microsoft.com/office/powerpoint/2010/main" val="4026410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31755" y="1710813"/>
            <a:ext cx="8380955" cy="5053782"/>
          </a:xfrm>
        </p:spPr>
        <p:txBody>
          <a:bodyPr>
            <a:noAutofit/>
          </a:bodyPr>
          <a:lstStyle/>
          <a:p>
            <a:pPr algn="just">
              <a:buFont typeface="Wingdings" panose="05000000000000000000" pitchFamily="2" charset="2"/>
              <a:buChar char="Ø"/>
            </a:pPr>
            <a:endParaRPr lang="fr-FR" sz="1100" b="1" dirty="0" smtClean="0"/>
          </a:p>
          <a:p>
            <a:pPr lvl="1" algn="just">
              <a:lnSpc>
                <a:spcPct val="100000"/>
              </a:lnSpc>
              <a:buFont typeface="Wingdings" panose="05000000000000000000" pitchFamily="2" charset="2"/>
              <a:buChar char="Ø"/>
            </a:pPr>
            <a:r>
              <a:rPr lang="fr-FR" sz="1400" b="1" dirty="0"/>
              <a:t>La plateforme Educ@def </a:t>
            </a:r>
            <a:r>
              <a:rPr lang="fr-FR" sz="1400" b="1" dirty="0">
                <a:hlinkClick r:id="rId3"/>
              </a:rPr>
              <a:t>https://www.cheminsdememoire.gouv.fr/fr/educadef</a:t>
            </a:r>
            <a:r>
              <a:rPr lang="fr-FR" sz="1400" b="1" dirty="0"/>
              <a:t> dédiée à l’enseignement de défense propose de nombreuses ressources pédagogiques, notamment : </a:t>
            </a:r>
          </a:p>
          <a:p>
            <a:pPr lvl="1" algn="just">
              <a:lnSpc>
                <a:spcPct val="100000"/>
              </a:lnSpc>
            </a:pPr>
            <a:r>
              <a:rPr lang="fr-FR" sz="1400" dirty="0"/>
              <a:t>Les nouvelles « entrées défense » des programmes scolaires pour les collèges </a:t>
            </a:r>
            <a:r>
              <a:rPr lang="fr-FR" sz="1400" dirty="0">
                <a:hlinkClick r:id="rId4"/>
              </a:rPr>
              <a:t>https://www.cheminsdememoire.gouv.fr/fr/articles-ressources-college</a:t>
            </a:r>
            <a:r>
              <a:rPr lang="fr-FR" sz="1400" dirty="0"/>
              <a:t> et lycées </a:t>
            </a:r>
            <a:r>
              <a:rPr lang="fr-FR" sz="1400" dirty="0">
                <a:hlinkClick r:id="rId5"/>
              </a:rPr>
              <a:t>https://www.cheminsdememoire.gouv.fr/fr/articles-ressources</a:t>
            </a:r>
            <a:r>
              <a:rPr lang="fr-FR" sz="1400" dirty="0"/>
              <a:t> ;</a:t>
            </a:r>
          </a:p>
          <a:p>
            <a:pPr lvl="1" algn="just">
              <a:lnSpc>
                <a:spcPct val="100000"/>
              </a:lnSpc>
            </a:pPr>
            <a:r>
              <a:rPr lang="fr-FR" sz="1400" dirty="0"/>
              <a:t>Des web-séries </a:t>
            </a:r>
            <a:r>
              <a:rPr lang="fr-FR" sz="1400" dirty="0">
                <a:hlinkClick r:id="rId6"/>
              </a:rPr>
              <a:t>https://www.cheminsdememoire.gouv.fr/fr/histoire/multimedia/documents-videos</a:t>
            </a:r>
            <a:r>
              <a:rPr lang="fr-FR" sz="1400" dirty="0"/>
              <a:t> (par exemple, sur l’année 40 </a:t>
            </a:r>
            <a:r>
              <a:rPr lang="fr-FR" sz="1400" dirty="0">
                <a:hlinkClick r:id="rId7"/>
              </a:rPr>
              <a:t>https://www.cheminsdememoire.gouv.fr/fr/9-novembre-50eme-anniversaire-de-la-disparition-du-general-de-gaulle</a:t>
            </a:r>
            <a:r>
              <a:rPr lang="fr-FR" sz="1400" dirty="0"/>
              <a:t> et la Guerre de 1870 </a:t>
            </a:r>
            <a:r>
              <a:rPr lang="fr-FR" sz="1400" dirty="0">
                <a:hlinkClick r:id="rId8"/>
              </a:rPr>
              <a:t>https://www.cheminsdememoire.gouv.fr/sites/default/files/2020-03/1870_Teaser.mp4</a:t>
            </a:r>
            <a:r>
              <a:rPr lang="fr-FR" sz="1400" dirty="0"/>
              <a:t> ) ;</a:t>
            </a:r>
          </a:p>
          <a:p>
            <a:pPr lvl="1">
              <a:lnSpc>
                <a:spcPct val="100000"/>
              </a:lnSpc>
            </a:pPr>
            <a:r>
              <a:rPr lang="fr-FR" sz="1400" dirty="0"/>
              <a:t>Des films documentaires </a:t>
            </a:r>
            <a:r>
              <a:rPr lang="fr-FR" sz="1400" dirty="0">
                <a:hlinkClick r:id="rId9"/>
              </a:rPr>
              <a:t>https://www.youtube.com/watch?v=QgfMAApBeL0&amp;list=PLFUP7fHQW9_q1elDPo-IzJLLhR0WmkzkB</a:t>
            </a:r>
            <a:r>
              <a:rPr lang="fr-FR" sz="1400" dirty="0"/>
              <a:t> et des diaporamas ;</a:t>
            </a:r>
          </a:p>
          <a:p>
            <a:pPr lvl="1" algn="just">
              <a:lnSpc>
                <a:spcPct val="100000"/>
              </a:lnSpc>
            </a:pPr>
            <a:r>
              <a:rPr lang="fr-FR" sz="1400" dirty="0"/>
              <a:t>Des ressources spécifiques pour le Concours national de la Résistance et de la Déportation (CNRD) </a:t>
            </a:r>
            <a:r>
              <a:rPr lang="fr-FR" sz="1400" dirty="0">
                <a:hlinkClick r:id="rId10"/>
              </a:rPr>
              <a:t>https://www.cheminsdememoire.gouv.fr/fr/concours-national-de-la-resistance-et-de-la-deportation-cnrd</a:t>
            </a:r>
            <a:r>
              <a:rPr lang="fr-FR" sz="1400" dirty="0"/>
              <a:t> ;</a:t>
            </a:r>
          </a:p>
          <a:p>
            <a:pPr lvl="1" algn="just">
              <a:lnSpc>
                <a:spcPct val="100000"/>
              </a:lnSpc>
            </a:pPr>
            <a:r>
              <a:rPr lang="fr-FR" sz="1400" dirty="0"/>
              <a:t>Un espace dédié aux trinômes académiques </a:t>
            </a:r>
            <a:r>
              <a:rPr lang="fr-FR" sz="1400" dirty="0">
                <a:hlinkClick r:id="rId11"/>
              </a:rPr>
              <a:t>https://www.cheminsdememoire.gouv.fr/fr/les-trinomes-academiques</a:t>
            </a:r>
            <a:r>
              <a:rPr lang="fr-FR" sz="1400" dirty="0"/>
              <a:t> .</a:t>
            </a:r>
          </a:p>
          <a:p>
            <a:pPr lvl="1" algn="just">
              <a:lnSpc>
                <a:spcPct val="100000"/>
              </a:lnSpc>
              <a:buFont typeface="Wingdings" panose="05000000000000000000" pitchFamily="2" charset="2"/>
              <a:buChar char="Ø"/>
            </a:pPr>
            <a:r>
              <a:rPr lang="fr-FR" sz="1400" dirty="0"/>
              <a:t>Educ@def est conçue et animée par la DPMA sous l’égide scientifique </a:t>
            </a:r>
          </a:p>
          <a:p>
            <a:pPr marL="230187" lvl="1" indent="0" algn="just">
              <a:lnSpc>
                <a:spcPct val="100000"/>
              </a:lnSpc>
              <a:buNone/>
            </a:pPr>
            <a:r>
              <a:rPr lang="fr-FR" sz="1400" dirty="0"/>
              <a:t>de l’Inspection générale de l’éducation, du sport et de la recherche. </a:t>
            </a:r>
          </a:p>
          <a:p>
            <a:pPr marL="0" indent="0" algn="just">
              <a:lnSpc>
                <a:spcPct val="100000"/>
              </a:lnSpc>
              <a:buNone/>
            </a:pPr>
            <a:endParaRPr lang="fr-FR" sz="1100" dirty="0" smtClean="0"/>
          </a:p>
        </p:txBody>
      </p:sp>
      <p:sp>
        <p:nvSpPr>
          <p:cNvPr id="6" name="Shape 9"/>
          <p:cNvSpPr/>
          <p:nvPr/>
        </p:nvSpPr>
        <p:spPr>
          <a:xfrm>
            <a:off x="377561" y="905642"/>
            <a:ext cx="8614039"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000" b="1" dirty="0" smtClean="0">
                <a:solidFill>
                  <a:schemeClr val="bg1"/>
                </a:solidFill>
                <a:latin typeface="Marianne" panose="02000000000000000000" pitchFamily="50" charset="0"/>
              </a:rPr>
              <a:t>Le soutien pédagogique aux projets d’enseignement de défense</a:t>
            </a:r>
            <a:endParaRPr lang="fr-FR" sz="2000" b="1" dirty="0">
              <a:solidFill>
                <a:schemeClr val="bg1"/>
              </a:solidFill>
              <a:latin typeface="Marianne" panose="02000000000000000000" pitchFamily="50" charset="0"/>
            </a:endParaRPr>
          </a:p>
        </p:txBody>
      </p:sp>
    </p:spTree>
    <p:extLst>
      <p:ext uri="{BB962C8B-B14F-4D97-AF65-F5344CB8AC3E}">
        <p14:creationId xmlns:p14="http://schemas.microsoft.com/office/powerpoint/2010/main" val="3400872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31755" y="1710813"/>
            <a:ext cx="8380955" cy="5053782"/>
          </a:xfrm>
        </p:spPr>
        <p:txBody>
          <a:bodyPr>
            <a:noAutofit/>
          </a:bodyPr>
          <a:lstStyle/>
          <a:p>
            <a:pPr algn="just">
              <a:buFont typeface="Wingdings" panose="05000000000000000000" pitchFamily="2" charset="2"/>
              <a:buChar char="Ø"/>
            </a:pPr>
            <a:endParaRPr lang="fr-FR" sz="1100" b="1" dirty="0" smtClean="0"/>
          </a:p>
          <a:p>
            <a:pPr lvl="1" algn="just">
              <a:lnSpc>
                <a:spcPct val="100000"/>
              </a:lnSpc>
              <a:buFont typeface="Wingdings" panose="05000000000000000000" pitchFamily="2" charset="2"/>
              <a:buChar char="Ø"/>
            </a:pPr>
            <a:r>
              <a:rPr lang="fr-FR" sz="1400" b="1" dirty="0"/>
              <a:t>La DPMA réalise également la revue « Les chemins de la mémoire  » :</a:t>
            </a:r>
          </a:p>
          <a:p>
            <a:pPr lvl="1" algn="just">
              <a:lnSpc>
                <a:spcPct val="100000"/>
              </a:lnSpc>
            </a:pPr>
            <a:r>
              <a:rPr lang="fr-FR" sz="1400" dirty="0"/>
              <a:t>Cette revue contient de nombreux articles pédagogiques ;</a:t>
            </a:r>
          </a:p>
          <a:p>
            <a:pPr lvl="1" algn="just">
              <a:lnSpc>
                <a:spcPct val="100000"/>
              </a:lnSpc>
            </a:pPr>
            <a:r>
              <a:rPr lang="fr-FR" sz="1400" dirty="0"/>
              <a:t>Chaque année il y a 4 numéros </a:t>
            </a:r>
            <a:r>
              <a:rPr lang="fr-FR" sz="1400" dirty="0">
                <a:hlinkClick r:id="rId3"/>
              </a:rPr>
              <a:t>https://www.cheminsdememoire.gouv.fr/fr/revue/archives</a:t>
            </a:r>
            <a:r>
              <a:rPr lang="fr-FR" sz="1400" dirty="0"/>
              <a:t> et 1 hors-série </a:t>
            </a:r>
            <a:r>
              <a:rPr lang="fr-FR" sz="1400" dirty="0">
                <a:hlinkClick r:id="rId4"/>
              </a:rPr>
              <a:t>https://www.cheminsdememoire.gouv.fr/fr/commemorer</a:t>
            </a:r>
            <a:r>
              <a:rPr lang="fr-FR" sz="1400" dirty="0"/>
              <a:t> ; </a:t>
            </a:r>
          </a:p>
          <a:p>
            <a:pPr lvl="1" algn="just">
              <a:lnSpc>
                <a:spcPct val="100000"/>
              </a:lnSpc>
            </a:pPr>
            <a:r>
              <a:rPr lang="fr-FR" sz="1400" dirty="0"/>
              <a:t>Elle est diffusée par voie numérique ou postale. </a:t>
            </a:r>
          </a:p>
          <a:p>
            <a:pPr lvl="1" algn="just">
              <a:lnSpc>
                <a:spcPct val="100000"/>
              </a:lnSpc>
              <a:buFont typeface="Wingdings" panose="05000000000000000000" pitchFamily="2" charset="2"/>
              <a:buChar char="Ø"/>
            </a:pPr>
            <a:r>
              <a:rPr lang="fr-FR" sz="1400" dirty="0"/>
              <a:t>Pour s’abonner à la revue en numérique ou papier, un clic suffit </a:t>
            </a:r>
            <a:r>
              <a:rPr lang="fr-FR" sz="1400" dirty="0">
                <a:hlinkClick r:id="rId5"/>
              </a:rPr>
              <a:t>https://www.cheminsdememoire.gouv.fr/fr/recevoir-la-revue</a:t>
            </a:r>
            <a:r>
              <a:rPr lang="fr-FR" sz="1400" dirty="0"/>
              <a:t> . </a:t>
            </a:r>
          </a:p>
          <a:p>
            <a:pPr lvl="1" algn="just">
              <a:lnSpc>
                <a:spcPct val="100000"/>
              </a:lnSpc>
              <a:buFont typeface="Wingdings" panose="05000000000000000000" pitchFamily="2" charset="2"/>
              <a:buChar char="Ø"/>
            </a:pPr>
            <a:endParaRPr lang="fr-FR" sz="1400" dirty="0">
              <a:solidFill>
                <a:srgbClr val="B63419"/>
              </a:solidFill>
            </a:endParaRPr>
          </a:p>
          <a:p>
            <a:pPr lvl="1" algn="just">
              <a:lnSpc>
                <a:spcPct val="100000"/>
              </a:lnSpc>
              <a:buFont typeface="Wingdings" panose="05000000000000000000" pitchFamily="2" charset="2"/>
              <a:buChar char="Ø"/>
            </a:pPr>
            <a:endParaRPr lang="fr-FR" sz="1400" dirty="0">
              <a:solidFill>
                <a:srgbClr val="B63419"/>
              </a:solidFill>
            </a:endParaRPr>
          </a:p>
          <a:p>
            <a:pPr lvl="1" algn="just">
              <a:lnSpc>
                <a:spcPct val="100000"/>
              </a:lnSpc>
              <a:buFont typeface="Wingdings" panose="05000000000000000000" pitchFamily="2" charset="2"/>
              <a:buChar char="Ø"/>
            </a:pPr>
            <a:r>
              <a:rPr lang="fr-FR" sz="1400" b="1" dirty="0" smtClean="0"/>
              <a:t>La DPMA propose également un recensement des nombreuses ressources du réseau des </a:t>
            </a:r>
            <a:r>
              <a:rPr lang="fr-FR" sz="1400" b="1" dirty="0"/>
              <a:t>musées et mémoriaux des conflits contemporains </a:t>
            </a:r>
            <a:r>
              <a:rPr lang="fr-FR" sz="1400" b="1" dirty="0" smtClean="0"/>
              <a:t>(MMCC) :</a:t>
            </a:r>
          </a:p>
          <a:p>
            <a:pPr lvl="1" algn="just">
              <a:lnSpc>
                <a:spcPct val="100000"/>
              </a:lnSpc>
            </a:pPr>
            <a:r>
              <a:rPr lang="fr-FR" sz="1400" dirty="0" smtClean="0"/>
              <a:t>134 </a:t>
            </a:r>
            <a:r>
              <a:rPr lang="fr-FR" sz="1400" dirty="0"/>
              <a:t>membres pour valoriser l’offre pédagogique des lieux de mémoire </a:t>
            </a:r>
            <a:r>
              <a:rPr lang="fr-FR" sz="1400" dirty="0">
                <a:hlinkClick r:id="rId6"/>
              </a:rPr>
              <a:t>https://www.cheminsdememoire.gouv.fr/</a:t>
            </a:r>
            <a:r>
              <a:rPr lang="fr-FR" sz="1400" dirty="0" err="1">
                <a:hlinkClick r:id="rId6"/>
              </a:rPr>
              <a:t>fr</a:t>
            </a:r>
            <a:r>
              <a:rPr lang="fr-FR" sz="1400" dirty="0">
                <a:hlinkClick r:id="rId6"/>
              </a:rPr>
              <a:t>/offre-</a:t>
            </a:r>
            <a:r>
              <a:rPr lang="fr-FR" sz="1400" dirty="0" err="1">
                <a:hlinkClick r:id="rId6"/>
              </a:rPr>
              <a:t>pedagogique</a:t>
            </a:r>
            <a:r>
              <a:rPr lang="fr-FR" sz="1400" dirty="0">
                <a:hlinkClick r:id="rId6"/>
              </a:rPr>
              <a:t>-des-lieux-de-mémoire</a:t>
            </a:r>
            <a:r>
              <a:rPr lang="fr-FR" sz="1400" dirty="0"/>
              <a:t> ;</a:t>
            </a:r>
          </a:p>
          <a:p>
            <a:pPr lvl="1" algn="just">
              <a:lnSpc>
                <a:spcPct val="100000"/>
              </a:lnSpc>
            </a:pPr>
            <a:r>
              <a:rPr lang="fr-FR" sz="1400" dirty="0" smtClean="0"/>
              <a:t>Des </a:t>
            </a:r>
            <a:r>
              <a:rPr lang="fr-FR" sz="1400" dirty="0" smtClean="0"/>
              <a:t>visites virtuelles ;</a:t>
            </a:r>
          </a:p>
          <a:p>
            <a:pPr lvl="1" algn="just">
              <a:lnSpc>
                <a:spcPct val="100000"/>
              </a:lnSpc>
            </a:pPr>
            <a:r>
              <a:rPr lang="fr-FR" sz="1400" dirty="0" smtClean="0"/>
              <a:t>Des ressources pédagogiques ;</a:t>
            </a:r>
          </a:p>
          <a:p>
            <a:pPr lvl="1" algn="just">
              <a:lnSpc>
                <a:spcPct val="100000"/>
              </a:lnSpc>
            </a:pPr>
            <a:r>
              <a:rPr lang="fr-FR" sz="1400" dirty="0" smtClean="0"/>
              <a:t>Des MOOC, …</a:t>
            </a:r>
            <a:endParaRPr lang="fr-FR" sz="1400" dirty="0"/>
          </a:p>
          <a:p>
            <a:pPr marL="0" indent="0" algn="just">
              <a:buNone/>
            </a:pPr>
            <a:endParaRPr lang="fr-FR" sz="1400" dirty="0" smtClean="0"/>
          </a:p>
        </p:txBody>
      </p:sp>
      <p:sp>
        <p:nvSpPr>
          <p:cNvPr id="6" name="Shape 9"/>
          <p:cNvSpPr/>
          <p:nvPr/>
        </p:nvSpPr>
        <p:spPr>
          <a:xfrm>
            <a:off x="377561" y="905642"/>
            <a:ext cx="8614039"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000" b="1" dirty="0" smtClean="0">
                <a:solidFill>
                  <a:schemeClr val="bg1"/>
                </a:solidFill>
                <a:latin typeface="Marianne" panose="02000000000000000000" pitchFamily="50" charset="0"/>
              </a:rPr>
              <a:t>Le soutien pédagogique aux projets d’enseignement de défense</a:t>
            </a:r>
            <a:endParaRPr lang="fr-FR" sz="2000" b="1" dirty="0">
              <a:solidFill>
                <a:schemeClr val="bg1"/>
              </a:solidFill>
              <a:latin typeface="Marianne" panose="02000000000000000000" pitchFamily="50" charset="0"/>
            </a:endParaRPr>
          </a:p>
        </p:txBody>
      </p:sp>
    </p:spTree>
    <p:extLst>
      <p:ext uri="{BB962C8B-B14F-4D97-AF65-F5344CB8AC3E}">
        <p14:creationId xmlns:p14="http://schemas.microsoft.com/office/powerpoint/2010/main" val="1010081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89072" y="1710813"/>
            <a:ext cx="8380955" cy="5053782"/>
          </a:xfrm>
        </p:spPr>
        <p:txBody>
          <a:bodyPr>
            <a:noAutofit/>
          </a:bodyPr>
          <a:lstStyle/>
          <a:p>
            <a:pPr algn="just">
              <a:buFont typeface="Wingdings" panose="05000000000000000000" pitchFamily="2" charset="2"/>
              <a:buChar char="Ø"/>
            </a:pPr>
            <a:r>
              <a:rPr lang="fr-FR" sz="1400" b="1" dirty="0"/>
              <a:t>La DPMA propose différentes ressources pédagogiques numériques pour enseigner les crises à partir d’entrées inédites en lien avec l’actualité :</a:t>
            </a:r>
          </a:p>
          <a:p>
            <a:pPr algn="just"/>
            <a:r>
              <a:rPr lang="fr-FR" sz="1400" dirty="0"/>
              <a:t>Des ressources permettant d’étudier la crise </a:t>
            </a:r>
            <a:r>
              <a:rPr lang="fr-FR" sz="1400" dirty="0" err="1"/>
              <a:t>Covid</a:t>
            </a:r>
            <a:r>
              <a:rPr lang="fr-FR" sz="1400" dirty="0"/>
              <a:t> 19 </a:t>
            </a:r>
            <a:r>
              <a:rPr lang="fr-FR" sz="1400" dirty="0">
                <a:hlinkClick r:id="rId3"/>
              </a:rPr>
              <a:t>https://www.cheminsdememoire.gouv.fr/fr/enseigner-la-crise-la-question-du-covid-19-et-les-programmes-dhistoire-de-geographie-et</a:t>
            </a:r>
            <a:r>
              <a:rPr lang="fr-FR" sz="1400" dirty="0"/>
              <a:t> sous l’angle de différentes disciplines ;</a:t>
            </a:r>
          </a:p>
          <a:p>
            <a:pPr algn="just"/>
            <a:r>
              <a:rPr lang="fr-FR" sz="1400" dirty="0"/>
              <a:t>Des ressources numériques inédites pour accompagner les appels à projets de la DPMA (ex: les « capsules pédagogiques» </a:t>
            </a:r>
            <a:r>
              <a:rPr lang="fr-FR" sz="1400" dirty="0">
                <a:hlinkClick r:id="rId4"/>
              </a:rPr>
              <a:t>https://www.cheminsdememoire.gouv.fr/fr/appels-projets-des-capsules-videos-pour-vous-guider</a:t>
            </a:r>
            <a:r>
              <a:rPr lang="fr-FR" sz="1400" dirty="0"/>
              <a:t> ) ;</a:t>
            </a:r>
          </a:p>
          <a:p>
            <a:pPr algn="just">
              <a:buFont typeface="Wingdings" panose="05000000000000000000" pitchFamily="2" charset="2"/>
              <a:buChar char="Ø"/>
            </a:pPr>
            <a:r>
              <a:rPr lang="fr-FR" sz="1400" b="1" dirty="0"/>
              <a:t>Une participation directe des usagers via :</a:t>
            </a:r>
          </a:p>
          <a:p>
            <a:pPr algn="just"/>
            <a:r>
              <a:rPr lang="fr-FR" sz="1400" dirty="0"/>
              <a:t>Le « </a:t>
            </a:r>
            <a:r>
              <a:rPr lang="fr-FR" sz="1400" dirty="0" err="1"/>
              <a:t>Lab’mémoriel</a:t>
            </a:r>
            <a:r>
              <a:rPr lang="fr-FR" sz="1400" dirty="0"/>
              <a:t> » </a:t>
            </a:r>
            <a:r>
              <a:rPr lang="fr-FR" sz="1400" dirty="0">
                <a:hlinkClick r:id="rId5"/>
              </a:rPr>
              <a:t>https://www.cheminsdememoire.gouv.fr/fr/labmemoriel</a:t>
            </a:r>
            <a:r>
              <a:rPr lang="fr-FR" sz="1400" dirty="0"/>
              <a:t> qui propose aux élèves et enseignants de donner leur avis sur les différents supports DPMA et de faire des propositions d’actions mémorielles au profit de la jeunesse ; </a:t>
            </a:r>
          </a:p>
          <a:p>
            <a:pPr algn="just"/>
            <a:r>
              <a:rPr lang="fr-FR" sz="1400" dirty="0"/>
              <a:t>Des appels à projets pour proposer des solutions innovantes à des thématiques mémorielles, comme la mise en place de services numériques au profit du tourisme de mémoire </a:t>
            </a:r>
            <a:r>
              <a:rPr lang="fr-FR" sz="1400" dirty="0">
                <a:hlinkClick r:id="rId6"/>
              </a:rPr>
              <a:t>https://www.cheminsdememoire.gouv.fr/fr/appel-projets-services-numeriques-innovants-destines-au-tourisme-de-memoire-et-dhistoire-en-france</a:t>
            </a:r>
            <a:r>
              <a:rPr lang="fr-FR" sz="1400" dirty="0"/>
              <a:t> ou comment commémorer au XXI</a:t>
            </a:r>
            <a:r>
              <a:rPr lang="fr-FR" sz="1400" baseline="30000" dirty="0"/>
              <a:t>e</a:t>
            </a:r>
            <a:r>
              <a:rPr lang="fr-FR" sz="1400" dirty="0"/>
              <a:t> siècle </a:t>
            </a:r>
            <a:r>
              <a:rPr lang="fr-FR" sz="1400" dirty="0">
                <a:hlinkClick r:id="rId7"/>
              </a:rPr>
              <a:t>https://www.cheminsdememoire.gouv.fr/fr/appel-projets-creatifs-commemorer-autrement</a:t>
            </a:r>
            <a:r>
              <a:rPr lang="fr-FR" sz="1400" dirty="0"/>
              <a:t> ;</a:t>
            </a:r>
          </a:p>
          <a:p>
            <a:pPr algn="just"/>
            <a:r>
              <a:rPr lang="fr-FR" sz="1400" dirty="0" smtClean="0"/>
              <a:t>Des </a:t>
            </a:r>
            <a:r>
              <a:rPr lang="fr-FR" sz="1400" dirty="0" smtClean="0"/>
              <a:t>enquêtes </a:t>
            </a:r>
            <a:r>
              <a:rPr lang="fr-FR" sz="1400" dirty="0"/>
              <a:t>de </a:t>
            </a:r>
            <a:r>
              <a:rPr lang="fr-FR" sz="1400" dirty="0" smtClean="0"/>
              <a:t>lectorat pour améliorer la qualité de notre revue ; </a:t>
            </a:r>
          </a:p>
          <a:p>
            <a:pPr algn="just"/>
            <a:r>
              <a:rPr lang="fr-FR" sz="1400" dirty="0" smtClean="0"/>
              <a:t>Des enquêtes </a:t>
            </a:r>
            <a:r>
              <a:rPr lang="fr-FR" sz="1400" dirty="0"/>
              <a:t>sur l’enseignement de défense à </a:t>
            </a:r>
            <a:r>
              <a:rPr lang="fr-FR" sz="1400" dirty="0" smtClean="0"/>
              <a:t>l’étranger.</a:t>
            </a:r>
          </a:p>
          <a:p>
            <a:pPr marL="0" indent="0" algn="just">
              <a:buNone/>
            </a:pPr>
            <a:endParaRPr lang="fr-FR" sz="1200" dirty="0"/>
          </a:p>
        </p:txBody>
      </p:sp>
      <p:sp>
        <p:nvSpPr>
          <p:cNvPr id="7" name="Shape 9"/>
          <p:cNvSpPr/>
          <p:nvPr/>
        </p:nvSpPr>
        <p:spPr>
          <a:xfrm>
            <a:off x="377561" y="905642"/>
            <a:ext cx="8614039"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000" b="1" dirty="0" smtClean="0">
                <a:solidFill>
                  <a:schemeClr val="bg1"/>
                </a:solidFill>
                <a:latin typeface="Marianne" panose="02000000000000000000" pitchFamily="50" charset="0"/>
              </a:rPr>
              <a:t>Le soutien pédagogique aux projets d’enseignement de défense</a:t>
            </a:r>
            <a:endParaRPr lang="fr-FR" sz="2000" b="1" dirty="0">
              <a:solidFill>
                <a:schemeClr val="bg1"/>
              </a:solidFill>
              <a:latin typeface="Marianne" panose="02000000000000000000" pitchFamily="50" charset="0"/>
            </a:endParaRPr>
          </a:p>
        </p:txBody>
      </p:sp>
    </p:spTree>
    <p:extLst>
      <p:ext uri="{BB962C8B-B14F-4D97-AF65-F5344CB8AC3E}">
        <p14:creationId xmlns:p14="http://schemas.microsoft.com/office/powerpoint/2010/main" val="141087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289072" y="1710813"/>
            <a:ext cx="8380955" cy="5053782"/>
          </a:xfrm>
        </p:spPr>
        <p:txBody>
          <a:bodyPr>
            <a:noAutofit/>
          </a:bodyPr>
          <a:lstStyle/>
          <a:p>
            <a:pPr algn="just">
              <a:buFont typeface="Wingdings" panose="05000000000000000000" pitchFamily="2" charset="2"/>
              <a:buChar char="Ø"/>
            </a:pPr>
            <a:r>
              <a:rPr lang="fr-FR" sz="1400" b="1" dirty="0" smtClean="0"/>
              <a:t>Des </a:t>
            </a:r>
            <a:r>
              <a:rPr lang="fr-FR" sz="1400" b="1" dirty="0"/>
              <a:t>appels à projets nationaux d’enseignement de défense :</a:t>
            </a:r>
          </a:p>
          <a:p>
            <a:pPr algn="just"/>
            <a:r>
              <a:rPr lang="fr-FR" sz="1350" dirty="0" smtClean="0"/>
              <a:t>Trois </a:t>
            </a:r>
            <a:r>
              <a:rPr lang="fr-FR" sz="1350" dirty="0"/>
              <a:t>appels à projets pédagogiques annuels </a:t>
            </a:r>
            <a:r>
              <a:rPr lang="fr-FR" sz="1350" dirty="0">
                <a:hlinkClick r:id="rId3"/>
              </a:rPr>
              <a:t>https://www.cheminsdememoire.gouv.fr/fr/appels-projets-des-capsules-videos-pour-vous-guider</a:t>
            </a:r>
            <a:r>
              <a:rPr lang="fr-FR" sz="1350" dirty="0"/>
              <a:t> DPMA </a:t>
            </a:r>
            <a:r>
              <a:rPr lang="fr-FR" sz="1350" dirty="0" smtClean="0"/>
              <a:t>en </a:t>
            </a:r>
            <a:r>
              <a:rPr lang="fr-FR" sz="1350" dirty="0"/>
              <a:t>partenariat </a:t>
            </a:r>
            <a:r>
              <a:rPr lang="fr-FR" sz="1350" dirty="0" smtClean="0"/>
              <a:t>avec </a:t>
            </a:r>
            <a:r>
              <a:rPr lang="fr-FR" sz="1350" dirty="0"/>
              <a:t>l’Education nationale, l’Enseignement agricole </a:t>
            </a:r>
            <a:r>
              <a:rPr lang="fr-FR" sz="1350" dirty="0" smtClean="0"/>
              <a:t>et </a:t>
            </a:r>
            <a:r>
              <a:rPr lang="fr-FR" sz="1350" dirty="0"/>
              <a:t>de nombreux partenaires publics et </a:t>
            </a:r>
            <a:r>
              <a:rPr lang="fr-FR" sz="1350" dirty="0" smtClean="0"/>
              <a:t>associatifs ;</a:t>
            </a:r>
          </a:p>
          <a:p>
            <a:pPr algn="just"/>
            <a:r>
              <a:rPr lang="fr-FR" sz="1350" dirty="0" smtClean="0"/>
              <a:t>Vous pouvez présenter un projet en lien avec ces appels auprès de la DPMA </a:t>
            </a:r>
            <a:r>
              <a:rPr lang="fr-FR" sz="1350" dirty="0">
                <a:hlinkClick r:id="rId4"/>
              </a:rPr>
              <a:t>https://</a:t>
            </a:r>
            <a:r>
              <a:rPr lang="fr-FR" sz="1350" dirty="0" smtClean="0">
                <a:hlinkClick r:id="rId4"/>
              </a:rPr>
              <a:t>www.cheminsdememoire.gouv.fr/fr/financement-de-projets-pedagogiques</a:t>
            </a:r>
            <a:r>
              <a:rPr lang="fr-FR" sz="1350" dirty="0" smtClean="0"/>
              <a:t> ; </a:t>
            </a:r>
            <a:endParaRPr lang="fr-FR" sz="1350" dirty="0" smtClean="0"/>
          </a:p>
          <a:p>
            <a:pPr algn="just"/>
            <a:r>
              <a:rPr lang="fr-FR" sz="1350" dirty="0" smtClean="0"/>
              <a:t>Des ressources associées pour s’approprier les thématiques abordées et une possibilité de soutien financier ;</a:t>
            </a:r>
          </a:p>
          <a:p>
            <a:pPr algn="just"/>
            <a:r>
              <a:rPr lang="fr-FR" sz="1350" dirty="0" smtClean="0"/>
              <a:t>Les meilleurs projets peuvent faire l’objet d’un film documentaire et être distingués lors de la cérémonie « Héritiers de mémoire ».</a:t>
            </a:r>
          </a:p>
          <a:p>
            <a:pPr algn="just">
              <a:buFont typeface="Wingdings" panose="05000000000000000000" pitchFamily="2" charset="2"/>
              <a:buChar char="Ø"/>
            </a:pPr>
            <a:r>
              <a:rPr lang="fr-FR" sz="1400" b="1" dirty="0" smtClean="0"/>
              <a:t>Les trois appels à projets de l’année 2021-2022 sont :</a:t>
            </a:r>
          </a:p>
          <a:p>
            <a:pPr algn="just"/>
            <a:r>
              <a:rPr lang="fr-FR" sz="1350" dirty="0" smtClean="0"/>
              <a:t>Marie Curie, les sciences et la guerre ;</a:t>
            </a:r>
          </a:p>
          <a:p>
            <a:pPr algn="just"/>
            <a:r>
              <a:rPr lang="fr-FR" sz="1350" dirty="0" smtClean="0"/>
              <a:t>Les OPEX : combattre, soutenir, honorer ;</a:t>
            </a:r>
          </a:p>
          <a:p>
            <a:pPr algn="just"/>
            <a:r>
              <a:rPr lang="fr-FR" sz="1350" dirty="0" smtClean="0"/>
              <a:t>La guerre d’Algérie : une histoire militaire, des mémoires combattantes</a:t>
            </a:r>
            <a:r>
              <a:rPr lang="fr-FR" sz="1350" dirty="0" smtClean="0"/>
              <a:t>.</a:t>
            </a:r>
            <a:endParaRPr lang="fr-FR" sz="1350" dirty="0" smtClean="0"/>
          </a:p>
          <a:p>
            <a:pPr marL="179388" lvl="1" indent="-179388" algn="just">
              <a:spcBef>
                <a:spcPts val="750"/>
              </a:spcBef>
              <a:buFont typeface="Wingdings" panose="05000000000000000000" pitchFamily="2" charset="2"/>
              <a:buChar char="Ø"/>
            </a:pPr>
            <a:r>
              <a:rPr lang="fr-FR" sz="1400" b="1" dirty="0" smtClean="0"/>
              <a:t>Des </a:t>
            </a:r>
            <a:r>
              <a:rPr lang="fr-FR" sz="1400" b="1" dirty="0"/>
              <a:t>ressources spécifiques de mémoire </a:t>
            </a:r>
            <a:r>
              <a:rPr lang="fr-FR" sz="1400" b="1" dirty="0" smtClean="0"/>
              <a:t>internationale</a:t>
            </a:r>
          </a:p>
          <a:p>
            <a:pPr marL="179388" lvl="1" indent="-179388" algn="just">
              <a:spcBef>
                <a:spcPts val="750"/>
              </a:spcBef>
            </a:pPr>
            <a:r>
              <a:rPr lang="fr-FR" sz="1350" dirty="0" smtClean="0"/>
              <a:t>Des </a:t>
            </a:r>
            <a:r>
              <a:rPr lang="fr-FR" sz="1350" dirty="0"/>
              <a:t>appels à projets ouverts aux établissements scolaires </a:t>
            </a:r>
            <a:r>
              <a:rPr lang="fr-FR" sz="1350" dirty="0" smtClean="0"/>
              <a:t>français à l’étranger ;</a:t>
            </a:r>
            <a:endParaRPr lang="fr-FR" sz="1350" dirty="0"/>
          </a:p>
          <a:p>
            <a:pPr marL="285750" lvl="1" indent="-285750" algn="just">
              <a:spcBef>
                <a:spcPts val="750"/>
              </a:spcBef>
            </a:pPr>
            <a:r>
              <a:rPr lang="fr-FR" sz="1350" dirty="0" smtClean="0"/>
              <a:t>Un </a:t>
            </a:r>
            <a:r>
              <a:rPr lang="fr-FR" sz="1350" dirty="0"/>
              <a:t>espace numérique sur la </a:t>
            </a:r>
            <a:r>
              <a:rPr lang="fr-FR" sz="1350" dirty="0"/>
              <a:t>mémoire partagée </a:t>
            </a:r>
            <a:r>
              <a:rPr lang="fr-FR" sz="1350" dirty="0">
                <a:hlinkClick r:id="rId5"/>
              </a:rPr>
              <a:t>https://www.cheminsdememoire.gouv.fr/fr/memoires?thematique%5B44%5D=44</a:t>
            </a:r>
            <a:r>
              <a:rPr lang="fr-FR" sz="1350" dirty="0"/>
              <a:t> .</a:t>
            </a:r>
            <a:endParaRPr lang="fr-FR" sz="1350" dirty="0"/>
          </a:p>
        </p:txBody>
      </p:sp>
      <p:sp>
        <p:nvSpPr>
          <p:cNvPr id="9" name="Shape 9"/>
          <p:cNvSpPr/>
          <p:nvPr/>
        </p:nvSpPr>
        <p:spPr>
          <a:xfrm>
            <a:off x="377561" y="905642"/>
            <a:ext cx="8614039" cy="805171"/>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000" b="1" dirty="0" smtClean="0">
                <a:solidFill>
                  <a:schemeClr val="bg1"/>
                </a:solidFill>
                <a:latin typeface="Marianne" panose="02000000000000000000" pitchFamily="50" charset="0"/>
              </a:rPr>
              <a:t>Le soutien pédagogique aux projets d’enseignement de défense</a:t>
            </a:r>
            <a:endParaRPr lang="fr-FR" sz="2000" b="1" dirty="0">
              <a:solidFill>
                <a:schemeClr val="bg1"/>
              </a:solidFill>
              <a:latin typeface="Marianne" panose="02000000000000000000" pitchFamily="50" charset="0"/>
            </a:endParaRPr>
          </a:p>
        </p:txBody>
      </p:sp>
    </p:spTree>
    <p:extLst>
      <p:ext uri="{BB962C8B-B14F-4D97-AF65-F5344CB8AC3E}">
        <p14:creationId xmlns:p14="http://schemas.microsoft.com/office/powerpoint/2010/main" val="807620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9"/>
          <p:cNvSpPr/>
          <p:nvPr/>
        </p:nvSpPr>
        <p:spPr>
          <a:xfrm>
            <a:off x="437693" y="864058"/>
            <a:ext cx="8573729" cy="865240"/>
          </a:xfrm>
          <a:custGeom>
            <a:avLst/>
            <a:gdLst/>
            <a:ahLst/>
            <a:cxnLst/>
            <a:rect l="0" t="0" r="0" b="0"/>
            <a:pathLst>
              <a:path w="7127748" h="452628">
                <a:moveTo>
                  <a:pt x="104902" y="0"/>
                </a:moveTo>
                <a:lnTo>
                  <a:pt x="7022846" y="0"/>
                </a:lnTo>
                <a:cubicBezTo>
                  <a:pt x="7080758" y="0"/>
                  <a:pt x="7127748" y="46990"/>
                  <a:pt x="7127748" y="104902"/>
                </a:cubicBezTo>
                <a:lnTo>
                  <a:pt x="7127748" y="452628"/>
                </a:lnTo>
                <a:lnTo>
                  <a:pt x="0" y="452628"/>
                </a:lnTo>
                <a:lnTo>
                  <a:pt x="0" y="104902"/>
                </a:lnTo>
                <a:cubicBezTo>
                  <a:pt x="0" y="46990"/>
                  <a:pt x="46990" y="0"/>
                  <a:pt x="104902" y="0"/>
                </a:cubicBezTo>
                <a:close/>
              </a:path>
            </a:pathLst>
          </a:custGeom>
          <a:solidFill>
            <a:schemeClr val="tx2"/>
          </a:solidFill>
          <a:ln w="0" cap="flat">
            <a:miter lim="127000"/>
          </a:ln>
          <a:effectLst>
            <a:outerShdw blurRad="76200" dir="13500000" sy="23000" kx="1200000" algn="br" rotWithShape="0">
              <a:prstClr val="black">
                <a:alpha val="20000"/>
              </a:prstClr>
            </a:outerShdw>
            <a:reflection blurRad="63500" endPos="0" dir="5400000" sy="-100000" algn="bl" rotWithShape="0"/>
          </a:effectLst>
        </p:spPr>
        <p:style>
          <a:lnRef idx="0">
            <a:srgbClr val="000000">
              <a:alpha val="0"/>
            </a:srgbClr>
          </a:lnRef>
          <a:fillRef idx="1">
            <a:srgbClr val="948A54"/>
          </a:fillRef>
          <a:effectRef idx="0">
            <a:scrgbClr r="0" g="0" b="0"/>
          </a:effectRef>
          <a:fontRef idx="none"/>
        </p:style>
        <p:txBody>
          <a:bodyPr anchor="ctr"/>
          <a:lstStyle/>
          <a:p>
            <a:pPr lvl="3"/>
            <a:endParaRPr lang="fr-FR" b="1" dirty="0" smtClean="0">
              <a:solidFill>
                <a:schemeClr val="bg1"/>
              </a:solidFill>
            </a:endParaRPr>
          </a:p>
          <a:p>
            <a:pPr lvl="3"/>
            <a:endParaRPr lang="fr-FR" b="1" dirty="0">
              <a:solidFill>
                <a:schemeClr val="bg1"/>
              </a:solidFill>
            </a:endParaRPr>
          </a:p>
          <a:p>
            <a:pPr lvl="3"/>
            <a:endParaRPr lang="fr-FR" b="1" dirty="0" smtClean="0">
              <a:solidFill>
                <a:schemeClr val="bg1"/>
              </a:solidFill>
            </a:endParaRPr>
          </a:p>
          <a:p>
            <a:pPr lvl="3" algn="ctr"/>
            <a:r>
              <a:rPr lang="fr-FR" b="1" dirty="0">
                <a:solidFill>
                  <a:schemeClr val="bg1"/>
                </a:solidFill>
              </a:rPr>
              <a:t>	</a:t>
            </a:r>
            <a:r>
              <a:rPr lang="fr-FR" b="1" dirty="0" smtClean="0">
                <a:solidFill>
                  <a:schemeClr val="bg1"/>
                </a:solidFill>
              </a:rPr>
              <a:t>			                                                                                        </a:t>
            </a:r>
            <a:r>
              <a:rPr lang="fr-FR" sz="2000" b="1" dirty="0" smtClean="0">
                <a:solidFill>
                  <a:schemeClr val="bg1"/>
                </a:solidFill>
                <a:latin typeface="Marianne" panose="02000000000000000000" pitchFamily="50" charset="0"/>
              </a:rPr>
              <a:t>Le soutien financier des projets d’enseignement de défense </a:t>
            </a:r>
          </a:p>
          <a:p>
            <a:pPr lvl="3" algn="ctr"/>
            <a:r>
              <a:rPr lang="fr-FR" sz="2000" b="1" dirty="0">
                <a:solidFill>
                  <a:schemeClr val="bg1"/>
                </a:solidFill>
                <a:latin typeface="Marianne" panose="02000000000000000000" pitchFamily="50" charset="0"/>
              </a:rPr>
              <a:t> </a:t>
            </a:r>
            <a:r>
              <a:rPr lang="fr-FR" sz="2000" b="1" dirty="0" smtClean="0">
                <a:solidFill>
                  <a:schemeClr val="bg1"/>
                </a:solidFill>
                <a:latin typeface="Marianne" panose="02000000000000000000" pitchFamily="50" charset="0"/>
              </a:rPr>
              <a:t>                                                                                                       </a:t>
            </a:r>
            <a:endParaRPr lang="fr-FR" sz="2000" b="1" dirty="0">
              <a:solidFill>
                <a:schemeClr val="bg1"/>
              </a:solidFill>
              <a:latin typeface="Marianne" panose="02000000000000000000" pitchFamily="50" charset="0"/>
            </a:endParaRPr>
          </a:p>
        </p:txBody>
      </p:sp>
      <p:sp>
        <p:nvSpPr>
          <p:cNvPr id="2" name="Espace réservé du contenu 1"/>
          <p:cNvSpPr>
            <a:spLocks noGrp="1"/>
          </p:cNvSpPr>
          <p:nvPr>
            <p:ph idx="1"/>
          </p:nvPr>
        </p:nvSpPr>
        <p:spPr>
          <a:xfrm>
            <a:off x="437693" y="1850160"/>
            <a:ext cx="8401507" cy="4344163"/>
          </a:xfrm>
        </p:spPr>
        <p:txBody>
          <a:bodyPr>
            <a:normAutofit/>
          </a:bodyPr>
          <a:lstStyle/>
          <a:p>
            <a:pPr algn="just"/>
            <a:endParaRPr lang="fr-FR" sz="1100" dirty="0" smtClean="0"/>
          </a:p>
          <a:p>
            <a:pPr algn="just">
              <a:buFont typeface="Wingdings" panose="05000000000000000000" pitchFamily="2" charset="2"/>
              <a:buChar char="Ø"/>
            </a:pPr>
            <a:r>
              <a:rPr lang="fr-FR" sz="1400" dirty="0" smtClean="0"/>
              <a:t>Une </a:t>
            </a:r>
            <a:r>
              <a:rPr lang="fr-FR" sz="1400" dirty="0"/>
              <a:t>classe </a:t>
            </a:r>
            <a:r>
              <a:rPr lang="fr-FR" sz="1400" dirty="0" smtClean="0"/>
              <a:t>peut </a:t>
            </a:r>
            <a:r>
              <a:rPr lang="fr-FR" sz="1400" dirty="0"/>
              <a:t>obtenir </a:t>
            </a:r>
            <a:r>
              <a:rPr lang="fr-FR" sz="1400" dirty="0" smtClean="0"/>
              <a:t>auprès de la DPMA le </a:t>
            </a:r>
            <a:r>
              <a:rPr lang="fr-FR" sz="1400" dirty="0"/>
              <a:t>soutien financier </a:t>
            </a:r>
            <a:r>
              <a:rPr lang="fr-FR" sz="1400" dirty="0" smtClean="0"/>
              <a:t>d’un projet d’enseignement de défense. Pour ce faire, deux possibilités sont ouvertes selon que </a:t>
            </a:r>
            <a:r>
              <a:rPr lang="fr-FR" sz="1400" dirty="0"/>
              <a:t>le projet est porté en propre par l’établissement ou </a:t>
            </a:r>
            <a:r>
              <a:rPr lang="fr-FR" sz="1400" dirty="0" smtClean="0"/>
              <a:t>qu’une classe participe </a:t>
            </a:r>
            <a:r>
              <a:rPr lang="fr-FR" sz="1400" dirty="0"/>
              <a:t>à une action développée par un trinôme académique : </a:t>
            </a:r>
            <a:endParaRPr lang="fr-FR" sz="1400" dirty="0" smtClean="0"/>
          </a:p>
          <a:p>
            <a:pPr algn="just"/>
            <a:r>
              <a:rPr lang="fr-FR" sz="1400" b="1" dirty="0" smtClean="0"/>
              <a:t>En tant qu’enseignant</a:t>
            </a:r>
            <a:r>
              <a:rPr lang="fr-FR" sz="1400" dirty="0" smtClean="0"/>
              <a:t>, </a:t>
            </a:r>
            <a:r>
              <a:rPr lang="fr-FR" sz="1400" dirty="0"/>
              <a:t>vous pouvez </a:t>
            </a:r>
            <a:r>
              <a:rPr lang="fr-FR" sz="1400" dirty="0" smtClean="0"/>
              <a:t>demander directement une </a:t>
            </a:r>
            <a:r>
              <a:rPr lang="fr-FR" sz="1400" dirty="0"/>
              <a:t>subvention </a:t>
            </a:r>
            <a:r>
              <a:rPr lang="fr-FR" sz="1400" dirty="0" smtClean="0"/>
              <a:t>de la DPMA. Cette subvention est d’un montant moyen de 650 €. La DPMA attribue par ailleurs des « coups de pouce »  aux projets d’enseignement de défense pouvant </a:t>
            </a:r>
            <a:r>
              <a:rPr lang="fr-FR" sz="1400" dirty="0"/>
              <a:t>aller jusqu’à </a:t>
            </a:r>
            <a:r>
              <a:rPr lang="fr-FR" sz="1400" dirty="0" smtClean="0"/>
              <a:t>  1 </a:t>
            </a:r>
            <a:r>
              <a:rPr lang="fr-FR" sz="1400" dirty="0"/>
              <a:t>000 € pour des projets particuliers (au profit d’établissements en réseaux éducation prioritaire, pour des voyages à l’étranger, </a:t>
            </a:r>
            <a:r>
              <a:rPr lang="fr-FR" sz="1400" dirty="0" smtClean="0"/>
              <a:t>…).</a:t>
            </a:r>
          </a:p>
          <a:p>
            <a:pPr algn="just"/>
            <a:r>
              <a:rPr lang="fr-FR" sz="1400" dirty="0" smtClean="0"/>
              <a:t>Pour un soutien financier : compléter le dossier de demande de subvention </a:t>
            </a:r>
            <a:r>
              <a:rPr lang="fr-FR" sz="1400" dirty="0"/>
              <a:t>disponible en ligne sur le site cheminsdememoire.gouv.fr </a:t>
            </a:r>
            <a:r>
              <a:rPr lang="fr-FR" sz="1400" dirty="0">
                <a:hlinkClick r:id="rId3"/>
              </a:rPr>
              <a:t>https://www.cheminsdememoire.gouv.fr/fr/financement-de-projets-pedagogiques</a:t>
            </a:r>
            <a:r>
              <a:rPr lang="fr-FR" sz="1400" dirty="0"/>
              <a:t> puis </a:t>
            </a:r>
            <a:r>
              <a:rPr lang="fr-FR" sz="1400" dirty="0" smtClean="0"/>
              <a:t>l’adresser à </a:t>
            </a:r>
            <a:r>
              <a:rPr lang="fr-FR" sz="1400" dirty="0" smtClean="0">
                <a:hlinkClick r:id="rId4"/>
              </a:rPr>
              <a:t>dpma-bapi.correspondant.fct@intradef.gouv.fr</a:t>
            </a:r>
            <a:r>
              <a:rPr lang="fr-FR" sz="1400" dirty="0" smtClean="0">
                <a:solidFill>
                  <a:srgbClr val="00B050"/>
                </a:solidFill>
              </a:rPr>
              <a:t>.</a:t>
            </a:r>
            <a:r>
              <a:rPr lang="fr-FR" sz="1400" dirty="0" smtClean="0"/>
              <a:t> </a:t>
            </a:r>
          </a:p>
          <a:p>
            <a:pPr algn="just"/>
            <a:r>
              <a:rPr lang="fr-FR" sz="1400" dirty="0" smtClean="0"/>
              <a:t>La DPMA présente le dossier  à la Commission interministérielle de coopération pédagogique (CICP) qui se réunit 4 fois par an. Elle décide du montant de la subvention qui est versée à l’établissement. Elle informe l’établissement de la subvention accordée. </a:t>
            </a:r>
          </a:p>
          <a:p>
            <a:pPr algn="just"/>
            <a:r>
              <a:rPr lang="fr-FR" sz="1400" dirty="0" smtClean="0"/>
              <a:t>Un retour sur le projet effectué est à adresser à la DPMA une fois celui-ci réalisé.</a:t>
            </a:r>
          </a:p>
        </p:txBody>
      </p:sp>
    </p:spTree>
    <p:extLst>
      <p:ext uri="{BB962C8B-B14F-4D97-AF65-F5344CB8AC3E}">
        <p14:creationId xmlns:p14="http://schemas.microsoft.com/office/powerpoint/2010/main" val="1394572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_05_25PPT_SGA_4_3" id="{278BF2C3-5F6E-41D2-8528-D42115114647}" vid="{E771504E-210E-4ACF-A312-4A23C13F0C2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347c3cc3-4efd-470a-a8bf-9e6fcb399319">
      <Terms xmlns="http://schemas.microsoft.com/office/infopath/2007/PartnerControls"/>
    </TaxKeywordTaxHTField>
    <TaxCatchAll xmlns="347c3cc3-4efd-470a-a8bf-9e6fcb399319"/>
    <SGAConnect_Source xmlns="347c3cc3-4efd-470a-a8bf-9e6fcb39931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de référence" ma:contentTypeID="0x010100FD9EA390206D405BA02AB06F710E2F7D005B3F0DF5994BF04394B9B9A9E41FE59C" ma:contentTypeVersion="6" ma:contentTypeDescription="Crée un document de référence" ma:contentTypeScope="" ma:versionID="24519e083864ad3fa455cb1a2cdabf74">
  <xsd:schema xmlns:xsd="http://www.w3.org/2001/XMLSchema" xmlns:xs="http://www.w3.org/2001/XMLSchema" xmlns:p="http://schemas.microsoft.com/office/2006/metadata/properties" xmlns:ns2="347c3cc3-4efd-470a-a8bf-9e6fcb399319" targetNamespace="http://schemas.microsoft.com/office/2006/metadata/properties" ma:root="true" ma:fieldsID="9f85728771683de9bb47fbfc9167ae5c" ns2:_="">
    <xsd:import namespace="347c3cc3-4efd-470a-a8bf-9e6fcb399319"/>
    <xsd:element name="properties">
      <xsd:complexType>
        <xsd:sequence>
          <xsd:element name="documentManagement">
            <xsd:complexType>
              <xsd:all>
                <xsd:element ref="ns2:SGAConnect_Source" minOccurs="0"/>
                <xsd:element ref="ns2:TaxKeywordTaxHTField"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7c3cc3-4efd-470a-a8bf-9e6fcb399319" elementFormDefault="qualified">
    <xsd:import namespace="http://schemas.microsoft.com/office/2006/documentManagement/types"/>
    <xsd:import namespace="http://schemas.microsoft.com/office/infopath/2007/PartnerControls"/>
    <xsd:element name="SGAConnect_Source" ma:index="8" nillable="true" ma:displayName="Source" ma:default="" ma:description="Source de la page" ma:internalName="SGAConnect_Source" ma:readOnly="false">
      <xsd:simpleType>
        <xsd:restriction base="dms:Text"/>
      </xsd:simpleType>
    </xsd:element>
    <xsd:element name="TaxKeywordTaxHTField" ma:index="9" nillable="true" ma:taxonomy="true" ma:internalName="TaxKeywordTaxHTField" ma:taxonomyFieldName="TaxKeyword" ma:displayName="Mots clés" ma:readOnly="false" ma:fieldId="{23f27201-bee3-471e-b2e7-b64fd8b7ca38}" ma:taxonomyMulti="true" ma:sspId="d013f4df-92d4-4b52-bf96-16a989373db3"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Colonne Attraper tout de Taxonomie" ma:hidden="true" ma:list="{b22c6113-add9-4279-9d8f-60cb3ee4b91a}" ma:internalName="TaxCatchAll" ma:showField="CatchAllData" ma:web="347c3cc3-4efd-470a-a8bf-9e6fcb399319">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Colonne Attraper tout de Taxonomie1" ma:hidden="true" ma:list="{b22c6113-add9-4279-9d8f-60cb3ee4b91a}" ma:internalName="TaxCatchAllLabel" ma:readOnly="true" ma:showField="CatchAllDataLabel" ma:web="347c3cc3-4efd-470a-a8bf-9e6fcb3993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96DD1A-B14B-4C12-A5BA-12BC623EE2F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347c3cc3-4efd-470a-a8bf-9e6fcb399319"/>
    <ds:schemaRef ds:uri="http://www.w3.org/XML/1998/namespace"/>
    <ds:schemaRef ds:uri="http://purl.org/dc/dcmitype/"/>
  </ds:schemaRefs>
</ds:datastoreItem>
</file>

<file path=customXml/itemProps2.xml><?xml version="1.0" encoding="utf-8"?>
<ds:datastoreItem xmlns:ds="http://schemas.openxmlformats.org/officeDocument/2006/customXml" ds:itemID="{1106E85F-21BA-4B20-A48A-B65297D0CBC6}">
  <ds:schemaRefs>
    <ds:schemaRef ds:uri="http://schemas.microsoft.com/sharepoint/v3/contenttype/forms"/>
  </ds:schemaRefs>
</ds:datastoreItem>
</file>

<file path=customXml/itemProps3.xml><?xml version="1.0" encoding="utf-8"?>
<ds:datastoreItem xmlns:ds="http://schemas.openxmlformats.org/officeDocument/2006/customXml" ds:itemID="{B98F39BC-EDA6-44DD-8CF2-23285B32F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7c3cc3-4efd-470a-a8bf-9e6fcb3993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2020_05_25PPT_SGA_4_3</Template>
  <TotalTime>7082</TotalTime>
  <Words>2069</Words>
  <Application>Microsoft Office PowerPoint</Application>
  <PresentationFormat>Affichage à l'écran (4:3)</PresentationFormat>
  <Paragraphs>227</Paragraphs>
  <Slides>14</Slides>
  <Notes>14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Calibri</vt:lpstr>
      <vt:lpstr>Marianne</vt:lpstr>
      <vt:lpstr>Marianne Light</vt:lpstr>
      <vt:lpstr>Verdana</vt:lpstr>
      <vt:lpstr>Wingdings</vt:lpstr>
      <vt:lpstr>Thème Office</vt:lpstr>
      <vt:lpstr>Présentation PowerPoint</vt:lpstr>
      <vt:lpstr>                                                                                                  L’essentiel à retenir</vt:lpstr>
      <vt:lpstr>                                                                                                  Contenu de la mallette</vt:lpstr>
      <vt:lpstr>                                                                                                  Le cadre du soutien : l’enseignement de défense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Ministère des Armées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CIBIEL Franck ATTACH PAL ADM.ETA</dc:creator>
  <cp:lastModifiedBy>NEGROTO Benjamin ATTACHE ADMI</cp:lastModifiedBy>
  <cp:revision>280</cp:revision>
  <cp:lastPrinted>2021-06-10T12:52:40Z</cp:lastPrinted>
  <dcterms:created xsi:type="dcterms:W3CDTF">2020-05-28T07:20:08Z</dcterms:created>
  <dcterms:modified xsi:type="dcterms:W3CDTF">2021-08-04T12:17:16Z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0x010100FD9EA390206D405BA02AB06F710E2F7D005B3F0DF5994BF04394B9B9A9E41FE59C</vt:lpwstr>
  </property>
</Properties>
</file>