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78" r:id="rId5"/>
    <p:sldId id="283" r:id="rId6"/>
    <p:sldId id="284" r:id="rId7"/>
    <p:sldId id="277" r:id="rId8"/>
    <p:sldId id="288" r:id="rId9"/>
    <p:sldId id="290" r:id="rId10"/>
    <p:sldId id="289" r:id="rId11"/>
    <p:sldId id="279" r:id="rId12"/>
    <p:sldId id="285" r:id="rId13"/>
    <p:sldId id="280" r:id="rId14"/>
    <p:sldId id="286" r:id="rId15"/>
    <p:sldId id="257" r:id="rId16"/>
    <p:sldId id="287" r:id="rId17"/>
    <p:sldId id="272" r:id="rId18"/>
    <p:sldId id="281" r:id="rId19"/>
    <p:sldId id="282" r:id="rId20"/>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DAS-BILLAUD Hélène ATTACHE  PR.MINDEF" initials="PHAP" lastIdx="2" clrIdx="0">
    <p:extLst>
      <p:ext uri="{19B8F6BF-5375-455C-9EA6-DF929625EA0E}">
        <p15:presenceInfo xmlns:p15="http://schemas.microsoft.com/office/powerpoint/2012/main" userId="S-1-5-21-2255225037-4143705525-1198626713-87492" providerId="AD"/>
      </p:ext>
    </p:extLst>
  </p:cmAuthor>
  <p:cmAuthor id="2" name="CAPELLE Christelle ATTACHE ADM. ETAT" initials="CCAAE" lastIdx="22" clrIdx="1">
    <p:extLst>
      <p:ext uri="{19B8F6BF-5375-455C-9EA6-DF929625EA0E}">
        <p15:presenceInfo xmlns:p15="http://schemas.microsoft.com/office/powerpoint/2012/main" userId="S-1-5-21-2255225037-4143705525-1198626713-201272" providerId="AD"/>
      </p:ext>
    </p:extLst>
  </p:cmAuthor>
  <p:cmAuthor id="3" name="PIFFETEAU Evelyne SOUS-DIRECTEUR  AE" initials="PESA" lastIdx="1" clrIdx="2">
    <p:extLst>
      <p:ext uri="{19B8F6BF-5375-455C-9EA6-DF929625EA0E}">
        <p15:presenceInfo xmlns:p15="http://schemas.microsoft.com/office/powerpoint/2012/main" userId="S-1-5-21-2255225037-4143705525-1198626713-678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3419"/>
    <a:srgbClr val="003189"/>
    <a:srgbClr val="D4310F"/>
    <a:srgbClr val="E2011C"/>
    <a:srgbClr val="585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8" autoAdjust="0"/>
    <p:restoredTop sz="93979" autoAdjust="0"/>
  </p:normalViewPr>
  <p:slideViewPr>
    <p:cSldViewPr snapToGrid="0" showGuides="1">
      <p:cViewPr varScale="1">
        <p:scale>
          <a:sx n="65" d="100"/>
          <a:sy n="65" d="100"/>
        </p:scale>
        <p:origin x="1160" y="40"/>
      </p:cViewPr>
      <p:guideLst>
        <p:guide orient="horz" pos="2160"/>
        <p:guide pos="2880"/>
      </p:guideLst>
    </p:cSldViewPr>
  </p:slideViewPr>
  <p:notesTextViewPr>
    <p:cViewPr>
      <p:scale>
        <a:sx n="1" d="1"/>
        <a:sy n="1" d="1"/>
      </p:scale>
      <p:origin x="0" y="0"/>
    </p:cViewPr>
  </p:notesTextViewPr>
  <p:notesViewPr>
    <p:cSldViewPr snapToGrid="0" showGuides="1">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9CFA754C-D29F-409C-8E12-26F5DAA737FE}" type="datetimeFigureOut">
              <a:rPr lang="fr-FR" smtClean="0"/>
              <a:t>04/08/2021</a:t>
            </a:fld>
            <a:endParaRPr lang="fr-FR"/>
          </a:p>
        </p:txBody>
      </p:sp>
      <p:sp>
        <p:nvSpPr>
          <p:cNvPr id="4" name="Espace réservé du pied de page 3"/>
          <p:cNvSpPr>
            <a:spLocks noGrp="1"/>
          </p:cNvSpPr>
          <p:nvPr>
            <p:ph type="ftr" sz="quarter" idx="2"/>
          </p:nvPr>
        </p:nvSpPr>
        <p:spPr>
          <a:xfrm>
            <a:off x="0" y="9377323"/>
            <a:ext cx="2945659" cy="49534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377323"/>
            <a:ext cx="2945659" cy="495347"/>
          </a:xfrm>
          <a:prstGeom prst="rect">
            <a:avLst/>
          </a:prstGeom>
        </p:spPr>
        <p:txBody>
          <a:bodyPr vert="horz" lIns="91440" tIns="45720" rIns="91440" bIns="45720" rtlCol="0" anchor="b"/>
          <a:lstStyle>
            <a:lvl1pPr algn="r">
              <a:defRPr sz="1200"/>
            </a:lvl1pPr>
          </a:lstStyle>
          <a:p>
            <a:fld id="{5D75BB6F-0217-4EE7-B79D-E88BBC9564A6}" type="slidenum">
              <a:rPr lang="fr-FR" smtClean="0"/>
              <a:t>‹N°›</a:t>
            </a:fld>
            <a:endParaRPr lang="fr-FR"/>
          </a:p>
        </p:txBody>
      </p:sp>
    </p:spTree>
    <p:extLst>
      <p:ext uri="{BB962C8B-B14F-4D97-AF65-F5344CB8AC3E}">
        <p14:creationId xmlns:p14="http://schemas.microsoft.com/office/powerpoint/2010/main" val="1836956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000">
                <a:latin typeface="Arial" panose="020B0604020202020204" pitchFamily="34" charset="0"/>
                <a:cs typeface="Arial" panose="020B0604020202020204" pitchFamily="34" charset="0"/>
              </a:defRPr>
            </a:lvl1pPr>
          </a:lstStyle>
          <a:p>
            <a:endParaRPr lang="fr-FR"/>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000">
                <a:latin typeface="Arial" panose="020B0604020202020204" pitchFamily="34" charset="0"/>
                <a:cs typeface="Arial" panose="020B0604020202020204" pitchFamily="34" charset="0"/>
              </a:defRPr>
            </a:lvl1pPr>
          </a:lstStyle>
          <a:p>
            <a:fld id="{D039E458-9AEA-409F-8B3E-60D3B8E19A4E}" type="datetimeFigureOut">
              <a:rPr lang="fr-FR" smtClean="0"/>
              <a:pPr/>
              <a:t>04/08/2021</a:t>
            </a:fld>
            <a:endParaRPr lang="fr-FR"/>
          </a:p>
        </p:txBody>
      </p:sp>
      <p:sp>
        <p:nvSpPr>
          <p:cNvPr id="4" name="Espace réservé de l'image des diapositives 3"/>
          <p:cNvSpPr>
            <a:spLocks noGrp="1" noRot="1" noChangeAspect="1"/>
          </p:cNvSpPr>
          <p:nvPr>
            <p:ph type="sldImg" idx="2"/>
          </p:nvPr>
        </p:nvSpPr>
        <p:spPr>
          <a:xfrm>
            <a:off x="1176338" y="765175"/>
            <a:ext cx="4445000" cy="3333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560510" y="4369520"/>
            <a:ext cx="5688580" cy="4723728"/>
          </a:xfrm>
          <a:prstGeom prst="rect">
            <a:avLst/>
          </a:prstGeom>
        </p:spPr>
        <p:txBody>
          <a:bodyPr vert="horz" lIns="91440" tIns="45720" rIns="91440" bIns="45720" rtlCol="0"/>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377323"/>
            <a:ext cx="2945659" cy="495347"/>
          </a:xfrm>
          <a:prstGeom prst="rect">
            <a:avLst/>
          </a:prstGeom>
        </p:spPr>
        <p:txBody>
          <a:bodyPr vert="horz" lIns="91440" tIns="45720" rIns="91440" bIns="45720" rtlCol="0" anchor="b"/>
          <a:lstStyle>
            <a:lvl1pPr algn="l">
              <a:defRPr sz="1000">
                <a:latin typeface="Arial" panose="020B0604020202020204" pitchFamily="34" charset="0"/>
                <a:cs typeface="Arial" panose="020B0604020202020204"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377323"/>
            <a:ext cx="2945659" cy="495347"/>
          </a:xfrm>
          <a:prstGeom prst="rect">
            <a:avLst/>
          </a:prstGeom>
        </p:spPr>
        <p:txBody>
          <a:bodyPr vert="horz" lIns="91440" tIns="45720" rIns="91440" bIns="45720" rtlCol="0" anchor="b"/>
          <a:lstStyle>
            <a:lvl1pPr algn="r">
              <a:defRPr sz="1000">
                <a:latin typeface="Arial" panose="020B0604020202020204" pitchFamily="34" charset="0"/>
                <a:cs typeface="Arial" panose="020B0604020202020204" pitchFamily="34" charset="0"/>
              </a:defRPr>
            </a:lvl1pPr>
          </a:lstStyle>
          <a:p>
            <a:fld id="{44A5E3F7-1A1E-4F92-9DDA-3A3CF9C2CBF5}" type="slidenum">
              <a:rPr lang="fr-FR" smtClean="0"/>
              <a:pPr/>
              <a:t>‹N°›</a:t>
            </a:fld>
            <a:endParaRPr lang="fr-FR"/>
          </a:p>
        </p:txBody>
      </p:sp>
    </p:spTree>
    <p:extLst>
      <p:ext uri="{BB962C8B-B14F-4D97-AF65-F5344CB8AC3E}">
        <p14:creationId xmlns:p14="http://schemas.microsoft.com/office/powerpoint/2010/main" val="875915492"/>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76338" y="765175"/>
            <a:ext cx="4445000" cy="333375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a:t>
            </a:fld>
            <a:endParaRPr lang="fr-FR" dirty="0"/>
          </a:p>
        </p:txBody>
      </p:sp>
    </p:spTree>
    <p:extLst>
      <p:ext uri="{BB962C8B-B14F-4D97-AF65-F5344CB8AC3E}">
        <p14:creationId xmlns:p14="http://schemas.microsoft.com/office/powerpoint/2010/main" val="1710519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10</a:t>
            </a:fld>
            <a:endParaRPr lang="fr-FR"/>
          </a:p>
        </p:txBody>
      </p:sp>
    </p:spTree>
    <p:extLst>
      <p:ext uri="{BB962C8B-B14F-4D97-AF65-F5344CB8AC3E}">
        <p14:creationId xmlns:p14="http://schemas.microsoft.com/office/powerpoint/2010/main" val="3108084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11</a:t>
            </a:fld>
            <a:endParaRPr lang="fr-FR"/>
          </a:p>
        </p:txBody>
      </p:sp>
    </p:spTree>
    <p:extLst>
      <p:ext uri="{BB962C8B-B14F-4D97-AF65-F5344CB8AC3E}">
        <p14:creationId xmlns:p14="http://schemas.microsoft.com/office/powerpoint/2010/main" val="3759631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12</a:t>
            </a:fld>
            <a:endParaRPr lang="fr-FR"/>
          </a:p>
        </p:txBody>
      </p:sp>
    </p:spTree>
    <p:extLst>
      <p:ext uri="{BB962C8B-B14F-4D97-AF65-F5344CB8AC3E}">
        <p14:creationId xmlns:p14="http://schemas.microsoft.com/office/powerpoint/2010/main" val="2369654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13</a:t>
            </a:fld>
            <a:endParaRPr lang="fr-FR"/>
          </a:p>
        </p:txBody>
      </p:sp>
    </p:spTree>
    <p:extLst>
      <p:ext uri="{BB962C8B-B14F-4D97-AF65-F5344CB8AC3E}">
        <p14:creationId xmlns:p14="http://schemas.microsoft.com/office/powerpoint/2010/main" val="3353538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14</a:t>
            </a:fld>
            <a:endParaRPr lang="fr-FR"/>
          </a:p>
        </p:txBody>
      </p:sp>
    </p:spTree>
    <p:extLst>
      <p:ext uri="{BB962C8B-B14F-4D97-AF65-F5344CB8AC3E}">
        <p14:creationId xmlns:p14="http://schemas.microsoft.com/office/powerpoint/2010/main" val="2648346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15</a:t>
            </a:fld>
            <a:endParaRPr lang="fr-FR"/>
          </a:p>
        </p:txBody>
      </p:sp>
    </p:spTree>
    <p:extLst>
      <p:ext uri="{BB962C8B-B14F-4D97-AF65-F5344CB8AC3E}">
        <p14:creationId xmlns:p14="http://schemas.microsoft.com/office/powerpoint/2010/main" val="3237408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16</a:t>
            </a:fld>
            <a:endParaRPr lang="fr-FR"/>
          </a:p>
        </p:txBody>
      </p:sp>
    </p:spTree>
    <p:extLst>
      <p:ext uri="{BB962C8B-B14F-4D97-AF65-F5344CB8AC3E}">
        <p14:creationId xmlns:p14="http://schemas.microsoft.com/office/powerpoint/2010/main" val="3043331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7838" y="703263"/>
            <a:ext cx="5799137" cy="4349750"/>
          </a:xfrm>
        </p:spPr>
      </p:sp>
      <p:sp>
        <p:nvSpPr>
          <p:cNvPr id="3" name="Espace réservé des notes 2"/>
          <p:cNvSpPr>
            <a:spLocks noGrp="1"/>
          </p:cNvSpPr>
          <p:nvPr>
            <p:ph type="body" idx="1"/>
          </p:nvPr>
        </p:nvSpPr>
        <p:spPr>
          <a:xfrm>
            <a:off x="532968" y="5053195"/>
            <a:ext cx="5688580" cy="4032005"/>
          </a:xfrm>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2</a:t>
            </a:fld>
            <a:endParaRPr lang="fr-FR" dirty="0"/>
          </a:p>
        </p:txBody>
      </p:sp>
    </p:spTree>
    <p:extLst>
      <p:ext uri="{BB962C8B-B14F-4D97-AF65-F5344CB8AC3E}">
        <p14:creationId xmlns:p14="http://schemas.microsoft.com/office/powerpoint/2010/main" val="3955239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7838" y="703263"/>
            <a:ext cx="5799137" cy="4349750"/>
          </a:xfrm>
        </p:spPr>
      </p:sp>
      <p:sp>
        <p:nvSpPr>
          <p:cNvPr id="3" name="Espace réservé des notes 2"/>
          <p:cNvSpPr>
            <a:spLocks noGrp="1"/>
          </p:cNvSpPr>
          <p:nvPr>
            <p:ph type="body" idx="1"/>
          </p:nvPr>
        </p:nvSpPr>
        <p:spPr>
          <a:xfrm>
            <a:off x="532968" y="5053195"/>
            <a:ext cx="5688580" cy="4032005"/>
          </a:xfrm>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3</a:t>
            </a:fld>
            <a:endParaRPr lang="fr-FR" dirty="0"/>
          </a:p>
        </p:txBody>
      </p:sp>
    </p:spTree>
    <p:extLst>
      <p:ext uri="{BB962C8B-B14F-4D97-AF65-F5344CB8AC3E}">
        <p14:creationId xmlns:p14="http://schemas.microsoft.com/office/powerpoint/2010/main" val="1442862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7838" y="703263"/>
            <a:ext cx="5799137" cy="4349750"/>
          </a:xfrm>
        </p:spPr>
      </p:sp>
      <p:sp>
        <p:nvSpPr>
          <p:cNvPr id="3" name="Espace réservé des notes 2"/>
          <p:cNvSpPr>
            <a:spLocks noGrp="1"/>
          </p:cNvSpPr>
          <p:nvPr>
            <p:ph type="body" idx="1"/>
          </p:nvPr>
        </p:nvSpPr>
        <p:spPr>
          <a:xfrm>
            <a:off x="532968" y="5053195"/>
            <a:ext cx="5688580" cy="4032005"/>
          </a:xfrm>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4</a:t>
            </a:fld>
            <a:endParaRPr lang="fr-FR" dirty="0"/>
          </a:p>
        </p:txBody>
      </p:sp>
    </p:spTree>
    <p:extLst>
      <p:ext uri="{BB962C8B-B14F-4D97-AF65-F5344CB8AC3E}">
        <p14:creationId xmlns:p14="http://schemas.microsoft.com/office/powerpoint/2010/main" val="376429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7838" y="703263"/>
            <a:ext cx="5799137" cy="4349750"/>
          </a:xfrm>
        </p:spPr>
      </p:sp>
      <p:sp>
        <p:nvSpPr>
          <p:cNvPr id="3" name="Espace réservé des notes 2"/>
          <p:cNvSpPr>
            <a:spLocks noGrp="1"/>
          </p:cNvSpPr>
          <p:nvPr>
            <p:ph type="body" idx="1"/>
          </p:nvPr>
        </p:nvSpPr>
        <p:spPr>
          <a:xfrm>
            <a:off x="532968" y="5053195"/>
            <a:ext cx="5688580" cy="4032005"/>
          </a:xfrm>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5</a:t>
            </a:fld>
            <a:endParaRPr lang="fr-FR" dirty="0"/>
          </a:p>
        </p:txBody>
      </p:sp>
    </p:spTree>
    <p:extLst>
      <p:ext uri="{BB962C8B-B14F-4D97-AF65-F5344CB8AC3E}">
        <p14:creationId xmlns:p14="http://schemas.microsoft.com/office/powerpoint/2010/main" val="4292394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7838" y="703263"/>
            <a:ext cx="5799137" cy="4349750"/>
          </a:xfrm>
        </p:spPr>
      </p:sp>
      <p:sp>
        <p:nvSpPr>
          <p:cNvPr id="3" name="Espace réservé des notes 2"/>
          <p:cNvSpPr>
            <a:spLocks noGrp="1"/>
          </p:cNvSpPr>
          <p:nvPr>
            <p:ph type="body" idx="1"/>
          </p:nvPr>
        </p:nvSpPr>
        <p:spPr>
          <a:xfrm>
            <a:off x="532968" y="5053195"/>
            <a:ext cx="5688580" cy="4032005"/>
          </a:xfrm>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6</a:t>
            </a:fld>
            <a:endParaRPr lang="fr-FR" dirty="0"/>
          </a:p>
        </p:txBody>
      </p:sp>
    </p:spTree>
    <p:extLst>
      <p:ext uri="{BB962C8B-B14F-4D97-AF65-F5344CB8AC3E}">
        <p14:creationId xmlns:p14="http://schemas.microsoft.com/office/powerpoint/2010/main" val="178584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7838" y="703263"/>
            <a:ext cx="5799137" cy="4349750"/>
          </a:xfrm>
        </p:spPr>
      </p:sp>
      <p:sp>
        <p:nvSpPr>
          <p:cNvPr id="3" name="Espace réservé des notes 2"/>
          <p:cNvSpPr>
            <a:spLocks noGrp="1"/>
          </p:cNvSpPr>
          <p:nvPr>
            <p:ph type="body" idx="1"/>
          </p:nvPr>
        </p:nvSpPr>
        <p:spPr>
          <a:xfrm>
            <a:off x="532968" y="5053195"/>
            <a:ext cx="5688580" cy="4032005"/>
          </a:xfrm>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7</a:t>
            </a:fld>
            <a:endParaRPr lang="fr-FR" dirty="0"/>
          </a:p>
        </p:txBody>
      </p:sp>
    </p:spTree>
    <p:extLst>
      <p:ext uri="{BB962C8B-B14F-4D97-AF65-F5344CB8AC3E}">
        <p14:creationId xmlns:p14="http://schemas.microsoft.com/office/powerpoint/2010/main" val="3643876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8</a:t>
            </a:fld>
            <a:endParaRPr lang="fr-FR"/>
          </a:p>
        </p:txBody>
      </p:sp>
    </p:spTree>
    <p:extLst>
      <p:ext uri="{BB962C8B-B14F-4D97-AF65-F5344CB8AC3E}">
        <p14:creationId xmlns:p14="http://schemas.microsoft.com/office/powerpoint/2010/main" val="262698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9</a:t>
            </a:fld>
            <a:endParaRPr lang="fr-FR"/>
          </a:p>
        </p:txBody>
      </p:sp>
    </p:spTree>
    <p:extLst>
      <p:ext uri="{BB962C8B-B14F-4D97-AF65-F5344CB8AC3E}">
        <p14:creationId xmlns:p14="http://schemas.microsoft.com/office/powerpoint/2010/main" val="249703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D428CB98-B36C-5149-AD64-B5E8B05461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15" y="0"/>
            <a:ext cx="9132570" cy="6858000"/>
          </a:xfrm>
          <a:prstGeom prst="rect">
            <a:avLst/>
          </a:prstGeom>
        </p:spPr>
      </p:pic>
      <p:sp>
        <p:nvSpPr>
          <p:cNvPr id="3" name="ZoneTexte 5">
            <a:extLst>
              <a:ext uri="{FF2B5EF4-FFF2-40B4-BE49-F238E27FC236}">
                <a16:creationId xmlns:a16="http://schemas.microsoft.com/office/drawing/2014/main" id="{3E1C5546-71F9-2548-B895-4137F1F66D4A}"/>
              </a:ext>
            </a:extLst>
          </p:cNvPr>
          <p:cNvSpPr txBox="1">
            <a:spLocks noChangeArrowheads="1"/>
          </p:cNvSpPr>
          <p:nvPr userDrawn="1"/>
        </p:nvSpPr>
        <p:spPr bwMode="auto">
          <a:xfrm>
            <a:off x="913130" y="5823343"/>
            <a:ext cx="65634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fr-FR" altLang="fr-FR" sz="1600" b="1" dirty="0">
                <a:latin typeface="Marianne" panose="02000000000000000000" pitchFamily="2" charset="0"/>
              </a:rPr>
              <a:t>Secrétariat général pour l’administration</a:t>
            </a:r>
            <a:endParaRPr lang="fr-FR" altLang="fr-FR" sz="1600" dirty="0">
              <a:latin typeface="Marianne" panose="02000000000000000000" pitchFamily="2" charset="0"/>
            </a:endParaRPr>
          </a:p>
          <a:p>
            <a:r>
              <a:rPr lang="fr-FR" altLang="fr-FR" sz="1600" dirty="0">
                <a:latin typeface="Marianne Light" panose="02000000000000000000" pitchFamily="2" charset="0"/>
              </a:rPr>
              <a:t>Direction des patrimoines, de la mémoire et des archives</a:t>
            </a:r>
          </a:p>
        </p:txBody>
      </p:sp>
    </p:spTree>
    <p:extLst>
      <p:ext uri="{BB962C8B-B14F-4D97-AF65-F5344CB8AC3E}">
        <p14:creationId xmlns:p14="http://schemas.microsoft.com/office/powerpoint/2010/main" val="301388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87568" y="904568"/>
            <a:ext cx="3222523" cy="973394"/>
          </a:xfrm>
        </p:spPr>
        <p:txBody>
          <a:bodyPr anchor="t" anchorCtr="0"/>
          <a:lstStyle>
            <a:lvl1pPr>
              <a:defRPr sz="2400" b="1"/>
            </a:lvl1pPr>
          </a:lstStyle>
          <a:p>
            <a:r>
              <a:rPr lang="fr-FR"/>
              <a:t>Modifiez le style du titre</a:t>
            </a:r>
            <a:endParaRPr lang="fr-FR" dirty="0"/>
          </a:p>
        </p:txBody>
      </p:sp>
      <p:sp>
        <p:nvSpPr>
          <p:cNvPr id="3" name="Espace réservé du contenu 2"/>
          <p:cNvSpPr>
            <a:spLocks noGrp="1"/>
          </p:cNvSpPr>
          <p:nvPr>
            <p:ph idx="1"/>
          </p:nvPr>
        </p:nvSpPr>
        <p:spPr>
          <a:xfrm>
            <a:off x="3887390" y="904569"/>
            <a:ext cx="4871127" cy="5288886"/>
          </a:xfrm>
        </p:spPr>
        <p:txBody>
          <a:bodyPr>
            <a:normAutofit/>
          </a:bodyPr>
          <a:lstStyle>
            <a:lvl1pPr marL="271463" indent="-271463">
              <a:defRPr sz="1500"/>
            </a:lvl1pPr>
            <a:lvl2pPr marL="358775" indent="-173038">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387568" y="1991360"/>
            <a:ext cx="3222523" cy="420209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Tree>
    <p:extLst>
      <p:ext uri="{BB962C8B-B14F-4D97-AF65-F5344CB8AC3E}">
        <p14:creationId xmlns:p14="http://schemas.microsoft.com/office/powerpoint/2010/main" val="264857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3886201" y="904569"/>
            <a:ext cx="4860808" cy="528888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fr-FR" dirty="0"/>
          </a:p>
        </p:txBody>
      </p:sp>
      <p:sp>
        <p:nvSpPr>
          <p:cNvPr id="8" name="Titre 1"/>
          <p:cNvSpPr>
            <a:spLocks noGrp="1"/>
          </p:cNvSpPr>
          <p:nvPr>
            <p:ph type="title"/>
          </p:nvPr>
        </p:nvSpPr>
        <p:spPr>
          <a:xfrm>
            <a:off x="399142" y="904568"/>
            <a:ext cx="3222523" cy="973394"/>
          </a:xfrm>
        </p:spPr>
        <p:txBody>
          <a:bodyPr anchor="t" anchorCtr="0"/>
          <a:lstStyle>
            <a:lvl1pPr>
              <a:defRPr sz="2400" b="1"/>
            </a:lvl1pPr>
          </a:lstStyle>
          <a:p>
            <a:r>
              <a:rPr lang="fr-FR"/>
              <a:t>Modifiez le style du titre</a:t>
            </a:r>
            <a:endParaRPr lang="fr-FR" dirty="0"/>
          </a:p>
        </p:txBody>
      </p:sp>
      <p:sp>
        <p:nvSpPr>
          <p:cNvPr id="9" name="Espace réservé du texte 3"/>
          <p:cNvSpPr>
            <a:spLocks noGrp="1"/>
          </p:cNvSpPr>
          <p:nvPr>
            <p:ph type="body" sz="half" idx="2"/>
          </p:nvPr>
        </p:nvSpPr>
        <p:spPr>
          <a:xfrm>
            <a:off x="399142" y="1877963"/>
            <a:ext cx="3222523" cy="431549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Tree>
    <p:extLst>
      <p:ext uri="{BB962C8B-B14F-4D97-AF65-F5344CB8AC3E}">
        <p14:creationId xmlns:p14="http://schemas.microsoft.com/office/powerpoint/2010/main" val="4197728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77563" y="793525"/>
            <a:ext cx="8380955" cy="711645"/>
          </a:xfrm>
        </p:spPr>
        <p:txBody>
          <a:bodyPr/>
          <a:lstStyle/>
          <a:p>
            <a:r>
              <a:rPr lang="fr-FR"/>
              <a:t>Modifiez le style du titre</a:t>
            </a:r>
            <a:endParaRPr lang="fr-FR" dirty="0"/>
          </a:p>
        </p:txBody>
      </p:sp>
      <p:sp>
        <p:nvSpPr>
          <p:cNvPr id="3" name="Espace réservé du texte vertical 2"/>
          <p:cNvSpPr>
            <a:spLocks noGrp="1"/>
          </p:cNvSpPr>
          <p:nvPr>
            <p:ph type="body" orient="vert" idx="1"/>
          </p:nvPr>
        </p:nvSpPr>
        <p:spPr>
          <a:xfrm>
            <a:off x="377563" y="1522124"/>
            <a:ext cx="8380955" cy="465483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468018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844951"/>
            <a:ext cx="2328320" cy="5332012"/>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844951"/>
            <a:ext cx="5800725" cy="533201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23332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4971EC23-5EDB-754B-8B67-ACA223E0A4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03" y="0"/>
            <a:ext cx="9132570" cy="6858000"/>
          </a:xfrm>
          <a:prstGeom prst="rect">
            <a:avLst/>
          </a:prstGeom>
        </p:spPr>
      </p:pic>
      <p:sp>
        <p:nvSpPr>
          <p:cNvPr id="8" name="Titre 1"/>
          <p:cNvSpPr>
            <a:spLocks noGrp="1"/>
          </p:cNvSpPr>
          <p:nvPr>
            <p:ph type="title" hasCustomPrompt="1"/>
          </p:nvPr>
        </p:nvSpPr>
        <p:spPr>
          <a:xfrm>
            <a:off x="394447" y="2265682"/>
            <a:ext cx="8361867" cy="1555434"/>
          </a:xfrm>
        </p:spPr>
        <p:txBody>
          <a:bodyPr anchor="b">
            <a:normAutofit/>
          </a:bodyPr>
          <a:lstStyle>
            <a:lvl1pPr>
              <a:defRPr sz="3600" b="1" i="0">
                <a:solidFill>
                  <a:schemeClr val="tx1"/>
                </a:solidFill>
                <a:latin typeface="Marianne" panose="02000000000000000000" pitchFamily="2" charset="0"/>
              </a:defRPr>
            </a:lvl1pPr>
          </a:lstStyle>
          <a:p>
            <a:r>
              <a:rPr lang="fr-FR" dirty="0"/>
              <a:t>MODIFIEZ LE STYLE DU TITRE</a:t>
            </a:r>
          </a:p>
        </p:txBody>
      </p:sp>
      <p:sp>
        <p:nvSpPr>
          <p:cNvPr id="9" name="Espace réservé du texte 2"/>
          <p:cNvSpPr>
            <a:spLocks noGrp="1"/>
          </p:cNvSpPr>
          <p:nvPr>
            <p:ph type="body" idx="1" hasCustomPrompt="1"/>
          </p:nvPr>
        </p:nvSpPr>
        <p:spPr>
          <a:xfrm>
            <a:off x="394447" y="3838580"/>
            <a:ext cx="8361867" cy="1500187"/>
          </a:xfrm>
        </p:spPr>
        <p:txBody>
          <a:bodyPr>
            <a:normAutofit/>
          </a:bodyPr>
          <a:lstStyle>
            <a:lvl1pPr marL="0" indent="0">
              <a:buNone/>
              <a:defRPr sz="2800" b="0" i="0">
                <a:solidFill>
                  <a:schemeClr val="tx1"/>
                </a:solidFill>
                <a:latin typeface="Marianne" panose="020000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Sous titre</a:t>
            </a:r>
          </a:p>
        </p:txBody>
      </p:sp>
      <p:sp>
        <p:nvSpPr>
          <p:cNvPr id="7" name="ZoneTexte 6">
            <a:extLst>
              <a:ext uri="{FF2B5EF4-FFF2-40B4-BE49-F238E27FC236}">
                <a16:creationId xmlns:a16="http://schemas.microsoft.com/office/drawing/2014/main" id="{B18FDD09-A185-8840-B7A3-F5865CE6F3DE}"/>
              </a:ext>
            </a:extLst>
          </p:cNvPr>
          <p:cNvSpPr txBox="1"/>
          <p:nvPr userDrawn="1"/>
        </p:nvSpPr>
        <p:spPr>
          <a:xfrm>
            <a:off x="3812487" y="777235"/>
            <a:ext cx="4995035" cy="1338828"/>
          </a:xfrm>
          <a:prstGeom prst="rect">
            <a:avLst/>
          </a:prstGeom>
          <a:noFill/>
        </p:spPr>
        <p:txBody>
          <a:bodyPr wrap="square" rtlCol="0">
            <a:spAutoFit/>
          </a:bodyPr>
          <a:lstStyle/>
          <a:p>
            <a:pPr algn="r"/>
            <a:r>
              <a:rPr lang="fr-FR" sz="2000" b="1" dirty="0">
                <a:latin typeface="Marianne" panose="02000000000000000000" pitchFamily="2" charset="0"/>
              </a:rPr>
              <a:t>Secrétariat général</a:t>
            </a:r>
          </a:p>
          <a:p>
            <a:pPr algn="r">
              <a:spcAft>
                <a:spcPts val="600"/>
              </a:spcAft>
            </a:pPr>
            <a:r>
              <a:rPr lang="fr-FR" sz="2000" b="1" dirty="0">
                <a:latin typeface="Marianne" panose="02000000000000000000" pitchFamily="2" charset="0"/>
              </a:rPr>
              <a:t>pour l’administration</a:t>
            </a:r>
            <a:endParaRPr lang="fr-FR" sz="2000" dirty="0">
              <a:latin typeface="Marianne" panose="02000000000000000000" pitchFamily="2" charset="0"/>
            </a:endParaRPr>
          </a:p>
          <a:p>
            <a:pPr algn="r">
              <a:lnSpc>
                <a:spcPct val="100000"/>
              </a:lnSpc>
            </a:pPr>
            <a:r>
              <a:rPr lang="fr-FR" sz="1800" b="0" i="0" dirty="0">
                <a:latin typeface="Marianne Light" panose="02000000000000000000" pitchFamily="2" charset="0"/>
              </a:rPr>
              <a:t>Direction des patrimoines, </a:t>
            </a:r>
          </a:p>
          <a:p>
            <a:pPr algn="r">
              <a:lnSpc>
                <a:spcPct val="100000"/>
              </a:lnSpc>
            </a:pPr>
            <a:r>
              <a:rPr lang="fr-FR" sz="1800" b="0" i="0" dirty="0">
                <a:latin typeface="Marianne Light" panose="02000000000000000000" pitchFamily="2" charset="0"/>
              </a:rPr>
              <a:t>de la mémoire</a:t>
            </a:r>
            <a:r>
              <a:rPr lang="fr-FR" sz="1800" b="0" i="0" baseline="0" dirty="0">
                <a:latin typeface="Marianne Light" panose="02000000000000000000" pitchFamily="2" charset="0"/>
              </a:rPr>
              <a:t> et des archives</a:t>
            </a:r>
            <a:endParaRPr lang="fr-FR" sz="1200" dirty="0"/>
          </a:p>
        </p:txBody>
      </p:sp>
    </p:spTree>
    <p:extLst>
      <p:ext uri="{BB962C8B-B14F-4D97-AF65-F5344CB8AC3E}">
        <p14:creationId xmlns:p14="http://schemas.microsoft.com/office/powerpoint/2010/main" val="87524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4971EC23-5EDB-754B-8B67-ACA223E0A4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15" y="0"/>
            <a:ext cx="9132570" cy="6858000"/>
          </a:xfrm>
          <a:prstGeom prst="rect">
            <a:avLst/>
          </a:prstGeom>
        </p:spPr>
      </p:pic>
      <p:sp>
        <p:nvSpPr>
          <p:cNvPr id="2" name="Rectangle 1">
            <a:extLst>
              <a:ext uri="{FF2B5EF4-FFF2-40B4-BE49-F238E27FC236}">
                <a16:creationId xmlns:a16="http://schemas.microsoft.com/office/drawing/2014/main" id="{B0CDADBA-97E0-CA4E-8522-E2B9F9D2DF6B}"/>
              </a:ext>
            </a:extLst>
          </p:cNvPr>
          <p:cNvSpPr/>
          <p:nvPr userDrawn="1"/>
        </p:nvSpPr>
        <p:spPr>
          <a:xfrm>
            <a:off x="520861" y="2707786"/>
            <a:ext cx="8623139" cy="36119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a:extLst>
              <a:ext uri="{FF2B5EF4-FFF2-40B4-BE49-F238E27FC236}">
                <a16:creationId xmlns:a16="http://schemas.microsoft.com/office/drawing/2014/main" id="{9537612B-770B-3E48-8B33-77CC8342F7BC}"/>
              </a:ext>
            </a:extLst>
          </p:cNvPr>
          <p:cNvSpPr>
            <a:spLocks noGrp="1"/>
          </p:cNvSpPr>
          <p:nvPr>
            <p:ph idx="10"/>
          </p:nvPr>
        </p:nvSpPr>
        <p:spPr>
          <a:xfrm>
            <a:off x="520860" y="2707785"/>
            <a:ext cx="8617425" cy="3611992"/>
          </a:xfrm>
        </p:spPr>
        <p:txBody>
          <a:bodyPr>
            <a:normAutofit/>
          </a:bodyPr>
          <a:lstStyle>
            <a:lvl1pPr marL="271463" indent="-271463">
              <a:defRPr sz="1500"/>
            </a:lvl1pPr>
            <a:lvl2pPr marL="607219" indent="-264319">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fr-FR"/>
              <a:t>Modifier les styles du texte du masque</a:t>
            </a:r>
          </a:p>
        </p:txBody>
      </p:sp>
      <p:sp>
        <p:nvSpPr>
          <p:cNvPr id="8" name="Titre 1"/>
          <p:cNvSpPr>
            <a:spLocks noGrp="1"/>
          </p:cNvSpPr>
          <p:nvPr>
            <p:ph type="title" hasCustomPrompt="1"/>
          </p:nvPr>
        </p:nvSpPr>
        <p:spPr>
          <a:xfrm>
            <a:off x="902077" y="2299031"/>
            <a:ext cx="8236208" cy="1555434"/>
          </a:xfrm>
        </p:spPr>
        <p:txBody>
          <a:bodyPr anchor="b">
            <a:normAutofit/>
          </a:bodyPr>
          <a:lstStyle>
            <a:lvl1pPr>
              <a:defRPr sz="3600" b="1" i="0">
                <a:solidFill>
                  <a:schemeClr val="tx1"/>
                </a:solidFill>
                <a:latin typeface="Marianne" panose="02000000000000000000" pitchFamily="2" charset="0"/>
              </a:defRPr>
            </a:lvl1pPr>
          </a:lstStyle>
          <a:p>
            <a:r>
              <a:rPr lang="fr-FR" dirty="0"/>
              <a:t>MODIFIEZ LE STYLE DU TITRE</a:t>
            </a:r>
          </a:p>
        </p:txBody>
      </p:sp>
      <p:sp>
        <p:nvSpPr>
          <p:cNvPr id="9" name="Espace réservé du texte 2"/>
          <p:cNvSpPr>
            <a:spLocks noGrp="1"/>
          </p:cNvSpPr>
          <p:nvPr>
            <p:ph type="body" idx="1" hasCustomPrompt="1"/>
          </p:nvPr>
        </p:nvSpPr>
        <p:spPr>
          <a:xfrm>
            <a:off x="902077" y="3871929"/>
            <a:ext cx="8241923" cy="1500187"/>
          </a:xfrm>
        </p:spPr>
        <p:txBody>
          <a:bodyPr>
            <a:normAutofit/>
          </a:bodyPr>
          <a:lstStyle>
            <a:lvl1pPr marL="0" indent="0">
              <a:buNone/>
              <a:defRPr sz="2800" b="0" i="0">
                <a:solidFill>
                  <a:schemeClr val="tx1"/>
                </a:solidFill>
                <a:latin typeface="Marianne" panose="020000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Sous titre</a:t>
            </a:r>
          </a:p>
        </p:txBody>
      </p:sp>
      <p:sp>
        <p:nvSpPr>
          <p:cNvPr id="11" name="ZoneTexte 10">
            <a:extLst>
              <a:ext uri="{FF2B5EF4-FFF2-40B4-BE49-F238E27FC236}">
                <a16:creationId xmlns:a16="http://schemas.microsoft.com/office/drawing/2014/main" id="{B18FDD09-A185-8840-B7A3-F5865CE6F3DE}"/>
              </a:ext>
            </a:extLst>
          </p:cNvPr>
          <p:cNvSpPr txBox="1"/>
          <p:nvPr userDrawn="1"/>
        </p:nvSpPr>
        <p:spPr>
          <a:xfrm>
            <a:off x="3812487" y="777235"/>
            <a:ext cx="4995035" cy="1338828"/>
          </a:xfrm>
          <a:prstGeom prst="rect">
            <a:avLst/>
          </a:prstGeom>
          <a:noFill/>
        </p:spPr>
        <p:txBody>
          <a:bodyPr wrap="square" rtlCol="0">
            <a:spAutoFit/>
          </a:bodyPr>
          <a:lstStyle/>
          <a:p>
            <a:pPr algn="r"/>
            <a:r>
              <a:rPr lang="fr-FR" sz="2000" b="1" dirty="0">
                <a:latin typeface="Marianne" panose="02000000000000000000" pitchFamily="2" charset="0"/>
              </a:rPr>
              <a:t>Secrétariat général</a:t>
            </a:r>
          </a:p>
          <a:p>
            <a:pPr algn="r">
              <a:spcAft>
                <a:spcPts val="600"/>
              </a:spcAft>
            </a:pPr>
            <a:r>
              <a:rPr lang="fr-FR" sz="2000" b="1" dirty="0">
                <a:latin typeface="Marianne" panose="02000000000000000000" pitchFamily="2" charset="0"/>
              </a:rPr>
              <a:t>pour l’administration</a:t>
            </a:r>
            <a:endParaRPr lang="fr-FR" sz="2000" dirty="0">
              <a:latin typeface="Marianne" panose="02000000000000000000" pitchFamily="2" charset="0"/>
            </a:endParaRPr>
          </a:p>
          <a:p>
            <a:pPr algn="r">
              <a:lnSpc>
                <a:spcPct val="100000"/>
              </a:lnSpc>
            </a:pPr>
            <a:r>
              <a:rPr lang="fr-FR" sz="1800" b="0" i="0" dirty="0">
                <a:latin typeface="Marianne Light" panose="02000000000000000000" pitchFamily="2" charset="0"/>
              </a:rPr>
              <a:t>Direction des patrimoines, </a:t>
            </a:r>
          </a:p>
          <a:p>
            <a:pPr algn="r">
              <a:lnSpc>
                <a:spcPct val="100000"/>
              </a:lnSpc>
            </a:pPr>
            <a:r>
              <a:rPr lang="fr-FR" sz="1800" b="0" i="0" dirty="0">
                <a:latin typeface="Marianne Light" panose="02000000000000000000" pitchFamily="2" charset="0"/>
              </a:rPr>
              <a:t>de la mémoire</a:t>
            </a:r>
            <a:r>
              <a:rPr lang="fr-FR" sz="1800" b="0" i="0" baseline="0" dirty="0">
                <a:latin typeface="Marianne Light" panose="02000000000000000000" pitchFamily="2" charset="0"/>
              </a:rPr>
              <a:t> et des archives</a:t>
            </a:r>
            <a:endParaRPr lang="fr-FR" sz="1200" dirty="0"/>
          </a:p>
        </p:txBody>
      </p:sp>
    </p:spTree>
    <p:extLst>
      <p:ext uri="{BB962C8B-B14F-4D97-AF65-F5344CB8AC3E}">
        <p14:creationId xmlns:p14="http://schemas.microsoft.com/office/powerpoint/2010/main" val="247800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1"/>
                </a:solidFill>
              </a:defRPr>
            </a:lvl1p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72990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377563" y="1533832"/>
            <a:ext cx="8380955" cy="3028644"/>
          </a:xfrm>
        </p:spPr>
        <p:txBody>
          <a:bodyPr anchor="b">
            <a:normAutofit/>
          </a:bodyPr>
          <a:lstStyle>
            <a:lvl1pPr>
              <a:defRPr sz="3600" b="1">
                <a:solidFill>
                  <a:schemeClr val="tx1"/>
                </a:solidFill>
              </a:defRPr>
            </a:lvl1pPr>
          </a:lstStyle>
          <a:p>
            <a:r>
              <a:rPr lang="fr-FR"/>
              <a:t>Modifiez le style du titre</a:t>
            </a:r>
            <a:endParaRPr lang="fr-FR" dirty="0"/>
          </a:p>
        </p:txBody>
      </p:sp>
      <p:sp>
        <p:nvSpPr>
          <p:cNvPr id="3" name="Espace réservé du texte 2"/>
          <p:cNvSpPr>
            <a:spLocks noGrp="1"/>
          </p:cNvSpPr>
          <p:nvPr>
            <p:ph type="body" idx="1"/>
          </p:nvPr>
        </p:nvSpPr>
        <p:spPr>
          <a:xfrm>
            <a:off x="377563" y="4562476"/>
            <a:ext cx="8380955" cy="1527175"/>
          </a:xfrm>
        </p:spPr>
        <p:txBody>
          <a:bodyPr>
            <a:normAutofit/>
          </a:bodyPr>
          <a:lstStyle>
            <a:lvl1pPr marL="0" indent="0">
              <a:buNone/>
              <a:defRPr sz="2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Tree>
    <p:extLst>
      <p:ext uri="{BB962C8B-B14F-4D97-AF65-F5344CB8AC3E}">
        <p14:creationId xmlns:p14="http://schemas.microsoft.com/office/powerpoint/2010/main" val="170918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62344" y="941442"/>
            <a:ext cx="8384665" cy="711645"/>
          </a:xfrm>
        </p:spPr>
        <p:txBody>
          <a:bodyPr/>
          <a:lstStyle>
            <a:lvl1pPr>
              <a:defRPr>
                <a:solidFill>
                  <a:schemeClr val="tx1"/>
                </a:solidFill>
              </a:defRPr>
            </a:lvl1pPr>
          </a:lstStyle>
          <a:p>
            <a:r>
              <a:rPr lang="fr-FR"/>
              <a:t>Modifiez le style du titre</a:t>
            </a:r>
            <a:endParaRPr lang="fr-FR" dirty="0"/>
          </a:p>
        </p:txBody>
      </p:sp>
      <p:sp>
        <p:nvSpPr>
          <p:cNvPr id="3" name="Espace réservé du contenu 2"/>
          <p:cNvSpPr>
            <a:spLocks noGrp="1"/>
          </p:cNvSpPr>
          <p:nvPr>
            <p:ph sz="half" idx="1"/>
          </p:nvPr>
        </p:nvSpPr>
        <p:spPr>
          <a:xfrm>
            <a:off x="375790" y="1797654"/>
            <a:ext cx="4028625" cy="445971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716533" y="1797652"/>
            <a:ext cx="4028625" cy="445971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160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75790" y="1767839"/>
            <a:ext cx="4028626" cy="546735"/>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5" name="Espace réservé du texte 4"/>
          <p:cNvSpPr>
            <a:spLocks noGrp="1"/>
          </p:cNvSpPr>
          <p:nvPr>
            <p:ph type="body" sz="quarter" idx="3"/>
          </p:nvPr>
        </p:nvSpPr>
        <p:spPr>
          <a:xfrm>
            <a:off x="4716533" y="1767840"/>
            <a:ext cx="4028625" cy="546734"/>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10" name="Titre 1">
            <a:extLst>
              <a:ext uri="{FF2B5EF4-FFF2-40B4-BE49-F238E27FC236}">
                <a16:creationId xmlns:a16="http://schemas.microsoft.com/office/drawing/2014/main" id="{BE2D66F0-6808-504F-821F-8483E01EEDCF}"/>
              </a:ext>
            </a:extLst>
          </p:cNvPr>
          <p:cNvSpPr>
            <a:spLocks noGrp="1"/>
          </p:cNvSpPr>
          <p:nvPr>
            <p:ph type="title"/>
          </p:nvPr>
        </p:nvSpPr>
        <p:spPr>
          <a:xfrm>
            <a:off x="377562" y="941442"/>
            <a:ext cx="8369447" cy="711645"/>
          </a:xfrm>
        </p:spPr>
        <p:txBody>
          <a:bodyPr/>
          <a:lstStyle>
            <a:lvl1pPr>
              <a:defRPr>
                <a:solidFill>
                  <a:schemeClr val="tx1"/>
                </a:solidFill>
              </a:defRPr>
            </a:lvl1pPr>
          </a:lstStyle>
          <a:p>
            <a:r>
              <a:rPr lang="fr-FR"/>
              <a:t>Modifiez le style du titre</a:t>
            </a:r>
            <a:endParaRPr lang="fr-FR" dirty="0"/>
          </a:p>
        </p:txBody>
      </p:sp>
      <p:sp>
        <p:nvSpPr>
          <p:cNvPr id="11" name="Espace réservé du contenu 2"/>
          <p:cNvSpPr>
            <a:spLocks noGrp="1"/>
          </p:cNvSpPr>
          <p:nvPr>
            <p:ph sz="half" idx="11"/>
          </p:nvPr>
        </p:nvSpPr>
        <p:spPr>
          <a:xfrm>
            <a:off x="375790" y="2434149"/>
            <a:ext cx="4028625" cy="374281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2" name="Espace réservé du contenu 3"/>
          <p:cNvSpPr>
            <a:spLocks noGrp="1"/>
          </p:cNvSpPr>
          <p:nvPr>
            <p:ph sz="half" idx="2"/>
          </p:nvPr>
        </p:nvSpPr>
        <p:spPr>
          <a:xfrm>
            <a:off x="4716533" y="2434147"/>
            <a:ext cx="4028625" cy="374281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98129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dirty="0"/>
          </a:p>
        </p:txBody>
      </p:sp>
    </p:spTree>
    <p:extLst>
      <p:ext uri="{BB962C8B-B14F-4D97-AF65-F5344CB8AC3E}">
        <p14:creationId xmlns:p14="http://schemas.microsoft.com/office/powerpoint/2010/main" val="4163415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7112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5094C983-660D-0848-A4EC-104CC5A62DC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32570" cy="6858000"/>
          </a:xfrm>
          <a:prstGeom prst="rect">
            <a:avLst/>
          </a:prstGeom>
        </p:spPr>
      </p:pic>
      <p:sp>
        <p:nvSpPr>
          <p:cNvPr id="2" name="Espace réservé du titre 1"/>
          <p:cNvSpPr>
            <a:spLocks noGrp="1"/>
          </p:cNvSpPr>
          <p:nvPr>
            <p:ph type="title"/>
          </p:nvPr>
        </p:nvSpPr>
        <p:spPr>
          <a:xfrm>
            <a:off x="377563" y="941442"/>
            <a:ext cx="8369446" cy="711645"/>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377563" y="1828800"/>
            <a:ext cx="8380955" cy="4348162"/>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p:txBody>
      </p:sp>
      <p:sp>
        <p:nvSpPr>
          <p:cNvPr id="17" name="ZoneTexte 16">
            <a:extLst>
              <a:ext uri="{FF2B5EF4-FFF2-40B4-BE49-F238E27FC236}">
                <a16:creationId xmlns:a16="http://schemas.microsoft.com/office/drawing/2014/main" id="{07FD42F4-0EA4-9942-83CF-978EEF3F7C15}"/>
              </a:ext>
            </a:extLst>
          </p:cNvPr>
          <p:cNvSpPr txBox="1"/>
          <p:nvPr userDrawn="1"/>
        </p:nvSpPr>
        <p:spPr>
          <a:xfrm>
            <a:off x="398810" y="6454177"/>
            <a:ext cx="6653499" cy="246221"/>
          </a:xfrm>
          <a:prstGeom prst="rect">
            <a:avLst/>
          </a:prstGeom>
          <a:noFill/>
        </p:spPr>
        <p:txBody>
          <a:bodyPr wrap="square" rtlCol="0">
            <a:spAutoFit/>
          </a:bodyPr>
          <a:lstStyle/>
          <a:p>
            <a:r>
              <a:rPr lang="fr-FR" sz="1000" b="1" dirty="0">
                <a:latin typeface="Marianne" panose="02000000000000000000" pitchFamily="2" charset="0"/>
              </a:rPr>
              <a:t>Secrétariat général pour l’administration</a:t>
            </a:r>
            <a:r>
              <a:rPr lang="fr-FR" altLang="fr-FR" sz="1000" b="1" i="0" dirty="0">
                <a:latin typeface="Marianne" panose="02000000000000000000" pitchFamily="2" charset="0"/>
              </a:rPr>
              <a:t> </a:t>
            </a:r>
            <a:r>
              <a:rPr lang="fr-FR" altLang="fr-FR" sz="1000" dirty="0">
                <a:latin typeface="Marianne" panose="02000000000000000000" pitchFamily="2" charset="0"/>
              </a:rPr>
              <a:t>|</a:t>
            </a:r>
            <a:r>
              <a:rPr lang="fr-FR" altLang="fr-FR" sz="1000" b="1" i="0" dirty="0">
                <a:latin typeface="Marianne" panose="02000000000000000000" pitchFamily="2" charset="0"/>
              </a:rPr>
              <a:t> </a:t>
            </a:r>
            <a:r>
              <a:rPr lang="fr-FR" altLang="fr-FR" sz="1000" dirty="0">
                <a:latin typeface="Marianne" panose="02000000000000000000" pitchFamily="2" charset="0"/>
              </a:rPr>
              <a:t>Direction des patrimoines, de la mémoire et des archives</a:t>
            </a:r>
            <a:endParaRPr lang="fr-FR" sz="1000" b="1" dirty="0">
              <a:latin typeface="Marianne" panose="02000000000000000000" pitchFamily="2" charset="0"/>
            </a:endParaRPr>
          </a:p>
        </p:txBody>
      </p:sp>
      <p:sp>
        <p:nvSpPr>
          <p:cNvPr id="9" name="Espace réservé de la date 3"/>
          <p:cNvSpPr>
            <a:spLocks noGrp="1"/>
          </p:cNvSpPr>
          <p:nvPr>
            <p:ph type="dt" sz="half" idx="2"/>
          </p:nvPr>
        </p:nvSpPr>
        <p:spPr>
          <a:xfrm>
            <a:off x="7176569" y="6439187"/>
            <a:ext cx="819858" cy="261212"/>
          </a:xfrm>
          <a:prstGeom prst="rect">
            <a:avLst/>
          </a:prstGeom>
        </p:spPr>
        <p:txBody>
          <a:bodyPr vert="horz" lIns="91440" tIns="45720" rIns="91440" bIns="45720" rtlCol="0" anchor="ctr"/>
          <a:lstStyle>
            <a:lvl1pPr algn="r">
              <a:defRPr sz="800">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fld id="{7A3ADE06-6704-410B-82C5-87E850343931}" type="datetimeFigureOut">
              <a:rPr lang="fr-FR" smtClean="0"/>
              <a:pPr/>
              <a:t>04/08/2021</a:t>
            </a:fld>
            <a:endParaRPr lang="fr-FR" dirty="0"/>
          </a:p>
        </p:txBody>
      </p:sp>
      <p:sp>
        <p:nvSpPr>
          <p:cNvPr id="11" name="Espace réservé du numéro de diapositive 5"/>
          <p:cNvSpPr txBox="1">
            <a:spLocks/>
          </p:cNvSpPr>
          <p:nvPr userDrawn="1"/>
        </p:nvSpPr>
        <p:spPr>
          <a:xfrm>
            <a:off x="8191594" y="6439187"/>
            <a:ext cx="569007" cy="261212"/>
          </a:xfrm>
          <a:prstGeom prst="rect">
            <a:avLst/>
          </a:prstGeom>
        </p:spPr>
        <p:txBody>
          <a:bodyPr vert="horz" lIns="91440" tIns="45720" rIns="91440" bIns="45720" rtlCol="0" anchor="ctr"/>
          <a:lstStyle>
            <a:defPPr>
              <a:defRPr lang="fr-FR"/>
            </a:defPPr>
            <a:lvl1pPr marL="0" algn="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020538-C579-4E3D-ACA9-2DAFD688F1FE}" type="slidenum">
              <a:rPr lang="fr-FR" smtClean="0"/>
              <a:pPr/>
              <a:t>‹N°›</a:t>
            </a:fld>
            <a:endParaRPr lang="fr-FR" dirty="0"/>
          </a:p>
        </p:txBody>
      </p:sp>
    </p:spTree>
    <p:extLst>
      <p:ext uri="{BB962C8B-B14F-4D97-AF65-F5344CB8AC3E}">
        <p14:creationId xmlns:p14="http://schemas.microsoft.com/office/powerpoint/2010/main" val="55840146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685800" rtl="0" eaLnBrk="1" latinLnBrk="0" hangingPunct="1">
        <a:lnSpc>
          <a:spcPct val="90000"/>
        </a:lnSpc>
        <a:spcBef>
          <a:spcPct val="0"/>
        </a:spcBef>
        <a:buNone/>
        <a:defRPr sz="3200" b="1" i="0" kern="1200">
          <a:solidFill>
            <a:schemeClr val="tx1"/>
          </a:solidFill>
          <a:latin typeface="Marianne" panose="02000000000000000000" pitchFamily="2" charset="0"/>
          <a:ea typeface="Verdana" panose="020B0604030504040204" pitchFamily="34" charset="0"/>
          <a:cs typeface="Arial" panose="020B0604020202020204" pitchFamily="34" charset="0"/>
        </a:defRPr>
      </a:lvl1pPr>
    </p:titleStyle>
    <p:bodyStyle>
      <a:lvl1pPr marL="179388" indent="-179388" algn="l" defTabSz="685800" rtl="0" eaLnBrk="1" latinLnBrk="0" hangingPunct="1">
        <a:lnSpc>
          <a:spcPct val="90000"/>
        </a:lnSpc>
        <a:spcBef>
          <a:spcPts val="750"/>
        </a:spcBef>
        <a:buClrTx/>
        <a:buFont typeface="Arial" panose="020B0604020202020204" pitchFamily="34" charset="0"/>
        <a:buChar char="•"/>
        <a:defRPr sz="180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1pPr>
      <a:lvl2pPr marL="358775" indent="-128588" algn="l" defTabSz="685800" rtl="0" eaLnBrk="1" latinLnBrk="0" hangingPunct="1">
        <a:lnSpc>
          <a:spcPct val="90000"/>
        </a:lnSpc>
        <a:spcBef>
          <a:spcPts val="375"/>
        </a:spcBef>
        <a:buClrTx/>
        <a:buFont typeface="Arial" panose="020B0604020202020204" pitchFamily="34" charset="0"/>
        <a:buChar char="•"/>
        <a:defRPr sz="160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2pPr>
      <a:lvl3pPr marL="538163" indent="-117872" algn="l" defTabSz="685800" rtl="0" eaLnBrk="1" latinLnBrk="0" hangingPunct="1">
        <a:lnSpc>
          <a:spcPct val="90000"/>
        </a:lnSpc>
        <a:spcBef>
          <a:spcPts val="375"/>
        </a:spcBef>
        <a:buClr>
          <a:schemeClr val="tx1"/>
        </a:buClr>
        <a:buSzPct val="100000"/>
        <a:buFont typeface="Arial" panose="020B0604020202020204" pitchFamily="34" charset="0"/>
        <a:buChar char="•"/>
        <a:defRPr sz="140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3pPr>
      <a:lvl4pPr marL="803672" indent="-97631" algn="l" defTabSz="685800" rtl="0" eaLnBrk="1" latinLnBrk="0" hangingPunct="1">
        <a:lnSpc>
          <a:spcPct val="90000"/>
        </a:lnSpc>
        <a:spcBef>
          <a:spcPts val="375"/>
        </a:spcBef>
        <a:buClr>
          <a:schemeClr val="tx1"/>
        </a:buClr>
        <a:buFont typeface="Arial" panose="020B0604020202020204" pitchFamily="34" charset="0"/>
        <a:buChar char="•"/>
        <a:defRPr sz="105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4pPr>
      <a:lvl5pPr marL="1010841" indent="-110729" algn="l" defTabSz="685800" rtl="0" eaLnBrk="1" latinLnBrk="0" hangingPunct="1">
        <a:lnSpc>
          <a:spcPct val="90000"/>
        </a:lnSpc>
        <a:spcBef>
          <a:spcPts val="375"/>
        </a:spcBef>
        <a:buClr>
          <a:schemeClr val="tx1"/>
        </a:buClr>
        <a:buFont typeface="Arial" panose="020B0604020202020204" pitchFamily="34" charset="0"/>
        <a:buChar char="•"/>
        <a:defRPr sz="105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www.cheminsdememoire.gouv.fr/fr/enseigner-la-crise-la-question-du-covid-19-et-les-programmes-dhistoire-de-geographie-et" TargetMode="External"/><Relationship Id="rId7" Type="http://schemas.openxmlformats.org/officeDocument/2006/relationships/hyperlink" Target="https://www.cheminsdememoire.gouv.fr/fr/appel-projets-creatifs-commemorer-autrement"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www.cheminsdememoire.gouv.fr/fr/appel-projets-services-numeriques-innovants-destines-au-tourisme-de-memoire-et-dhistoire-en-france" TargetMode="External"/><Relationship Id="rId5" Type="http://schemas.openxmlformats.org/officeDocument/2006/relationships/hyperlink" Target="https://www.cheminsdememoire.gouv.fr/fr/labmemoriel" TargetMode="External"/><Relationship Id="rId4" Type="http://schemas.openxmlformats.org/officeDocument/2006/relationships/hyperlink" Target="https://www.cheminsdememoire.gouv.fr/fr/appels-projets-des-capsules-videos-pour-vous-guide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cheminsdememoire.gouv.fr/fr/appels-projets-des-capsules-videos-pour-vous-guider"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www.cheminsdememoire.gouv.fr/fr/memoires?thematique%5B44%5D=44" TargetMode="External"/><Relationship Id="rId4" Type="http://schemas.openxmlformats.org/officeDocument/2006/relationships/hyperlink" Target="https://www.cheminsdememoire.gouv.fr/fr/financement-de-projets-pedagogiqu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heminsdememoire.gouv.fr/fr/financement-de-projets-pedagogiques"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mailto:dpma-bapi.correspondant.fct@intradef.gouv.fr"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ederation-maginot.com/category/commission-memoire/"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hyperlink" Target="https://www.cheminsdememoire.gouv.fr/fr/educadef" TargetMode="External"/><Relationship Id="rId4" Type="http://schemas.openxmlformats.org/officeDocument/2006/relationships/hyperlink" Target="https://www.cheminsdememoire.gouv.fr/fr/concours-national-de-la-resistance-et-de-la-deportation-cnr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heminsdememoire.gouv.fr/fr/gazette-des-projets-denseignement-de-defense"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hyperlink" Target="http://rdv-histoire.com/le-festival/propos-du-festival" TargetMode="External"/><Relationship Id="rId5" Type="http://schemas.openxmlformats.org/officeDocument/2006/relationships/hyperlink" Target="https://www.cheminsdememoire.gouv.fr/fr/operation-heritiers-de-memoire" TargetMode="External"/><Relationship Id="rId4" Type="http://schemas.openxmlformats.org/officeDocument/2006/relationships/hyperlink" Target="https://www.cheminsdememoire.gouv.fr/fr/educadef"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le-souvenir-francais.fr/" TargetMode="External"/><Relationship Id="rId3" Type="http://schemas.openxmlformats.org/officeDocument/2006/relationships/hyperlink" Target="https://www.education.gouv.fr/bo/17/Hebdo7/MENE1702805C.htm" TargetMode="External"/><Relationship Id="rId7" Type="http://schemas.openxmlformats.org/officeDocument/2006/relationships/hyperlink" Target="https://www.aefe.fr/ressources-et-projets-pedagogiques-des-partenaires-de-laefe#rub11"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hyperlink" Target="https://www.federation-maginot.com/category/commission-memoire/" TargetMode="External"/><Relationship Id="rId5" Type="http://schemas.openxmlformats.org/officeDocument/2006/relationships/hyperlink" Target="https://www.cheminsdememoire.gouv.fr/fr/offre-pedagogique-des-lieux-de-m&#233;moire" TargetMode="External"/><Relationship Id="rId4" Type="http://schemas.openxmlformats.org/officeDocument/2006/relationships/hyperlink" Target="https://www.union-ihedn.org/les-trinomes-academiques/" TargetMode="External"/><Relationship Id="rId9" Type="http://schemas.openxmlformats.org/officeDocument/2006/relationships/hyperlink" Target="https://www.ofaj.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dpma-bapi.correspondant.fct@intradef.gouv.fr"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mailto:dpma-cheminsdememoire.redac.fct@intradef.gouv.f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aefe.fr/ressources-et-projets-pedagogiques-des-partenaires-de-laefe#rub11"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cheminsdememoire.gouv.fr/fr/recherche-par-lieux?title=&amp;departement=All&amp;thematique=All&amp;lieu%5B0%5D=2"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hyperlink" Target="https://www.cheminsdememoire.gouv.fr/sites/default/files/2020-03/1870_Teaser.mp4" TargetMode="External"/><Relationship Id="rId3" Type="http://schemas.openxmlformats.org/officeDocument/2006/relationships/hyperlink" Target="https://www.cheminsdememoire.gouv.fr/fr/educadef" TargetMode="External"/><Relationship Id="rId7" Type="http://schemas.openxmlformats.org/officeDocument/2006/relationships/hyperlink" Target="https://www.cheminsdememoire.gouv.fr/fr/9-novembre-50eme-anniversaire-de-la-disparition-du-general-de-gaulle"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s://www.cheminsdememoire.gouv.fr/fr/histoire/multimedia/documents-videos" TargetMode="External"/><Relationship Id="rId11" Type="http://schemas.openxmlformats.org/officeDocument/2006/relationships/hyperlink" Target="https://www.cheminsdememoire.gouv.fr/fr/les-trinomes-academiques" TargetMode="External"/><Relationship Id="rId5" Type="http://schemas.openxmlformats.org/officeDocument/2006/relationships/hyperlink" Target="https://www.cheminsdememoire.gouv.fr/fr/articles-ressources" TargetMode="External"/><Relationship Id="rId10" Type="http://schemas.openxmlformats.org/officeDocument/2006/relationships/hyperlink" Target="https://www.cheminsdememoire.gouv.fr/fr/concours-national-de-la-resistance-et-de-la-deportation-cnrd" TargetMode="External"/><Relationship Id="rId4" Type="http://schemas.openxmlformats.org/officeDocument/2006/relationships/hyperlink" Target="https://www.cheminsdememoire.gouv.fr/fr/articles-ressources-college" TargetMode="External"/><Relationship Id="rId9" Type="http://schemas.openxmlformats.org/officeDocument/2006/relationships/hyperlink" Target="https://www.youtube.com/watch?v=QgfMAApBeL0&amp;list=PLFUP7fHQW9_q1elDPo-IzJLLhR0WmkzkB"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cheminsdememoire.gouv.fr/fr/revue/archives"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www.cheminsdememoire.gouv.fr/fr/offre-pedagogique-des-lieux-de-m&#233;moire" TargetMode="External"/><Relationship Id="rId5" Type="http://schemas.openxmlformats.org/officeDocument/2006/relationships/hyperlink" Target="https://www.cheminsdememoire.gouv.fr/fr/recevoir-la-revue" TargetMode="External"/><Relationship Id="rId4" Type="http://schemas.openxmlformats.org/officeDocument/2006/relationships/hyperlink" Target="https://www.cheminsdememoire.gouv.fr/fr/commemorer"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22000"/>
            <a:lum/>
          </a:blip>
          <a:srcRect/>
          <a:stretch>
            <a:fillRect l="-15000" t="31000" r="-15000"/>
          </a:stretch>
        </a:blipFill>
        <a:effectLst/>
      </p:bgPr>
    </p:bg>
    <p:spTree>
      <p:nvGrpSpPr>
        <p:cNvPr id="1" name=""/>
        <p:cNvGrpSpPr/>
        <p:nvPr/>
      </p:nvGrpSpPr>
      <p:grpSpPr>
        <a:xfrm>
          <a:off x="0" y="0"/>
          <a:ext cx="0" cy="0"/>
          <a:chOff x="0" y="0"/>
          <a:chExt cx="0" cy="0"/>
        </a:xfrm>
      </p:grpSpPr>
      <p:sp>
        <p:nvSpPr>
          <p:cNvPr id="3" name="ZoneTexte 2"/>
          <p:cNvSpPr txBox="1"/>
          <p:nvPr/>
        </p:nvSpPr>
        <p:spPr>
          <a:xfrm>
            <a:off x="1" y="2470003"/>
            <a:ext cx="9144000" cy="4401205"/>
          </a:xfrm>
          <a:prstGeom prst="rect">
            <a:avLst/>
          </a:prstGeom>
          <a:noFill/>
        </p:spPr>
        <p:txBody>
          <a:bodyPr wrap="square" rtlCol="0">
            <a:spAutoFit/>
          </a:bodyPr>
          <a:lstStyle/>
          <a:p>
            <a:pPr algn="ctr"/>
            <a:endParaRPr lang="fr-FR" sz="3200" b="1" dirty="0">
              <a:solidFill>
                <a:srgbClr val="003189"/>
              </a:solidFill>
              <a:latin typeface="Marianne" panose="02000000000000000000" pitchFamily="2" charset="0"/>
              <a:ea typeface="+mj-ea"/>
              <a:cs typeface="+mj-cs"/>
            </a:endParaRPr>
          </a:p>
          <a:p>
            <a:pPr algn="ctr"/>
            <a:endParaRPr lang="fr-FR" sz="3200" b="1" dirty="0">
              <a:solidFill>
                <a:srgbClr val="003189"/>
              </a:solidFill>
              <a:latin typeface="Marianne" panose="02000000000000000000" pitchFamily="2" charset="0"/>
              <a:ea typeface="+mj-ea"/>
              <a:cs typeface="+mj-cs"/>
            </a:endParaRPr>
          </a:p>
          <a:p>
            <a:pPr algn="ctr"/>
            <a:r>
              <a:rPr lang="fr-FR" sz="3200" b="1" dirty="0">
                <a:solidFill>
                  <a:srgbClr val="003189"/>
                </a:solidFill>
                <a:latin typeface="Marianne" panose="02000000000000000000" pitchFamily="2" charset="0"/>
                <a:ea typeface="+mj-ea"/>
                <a:cs typeface="+mj-cs"/>
              </a:rPr>
              <a:t>Mallette de soutien aux projets d’enseignement de défense</a:t>
            </a:r>
          </a:p>
          <a:p>
            <a:pPr algn="ctr"/>
            <a:endParaRPr lang="fr-FR" sz="3200" b="1" dirty="0">
              <a:solidFill>
                <a:srgbClr val="003189"/>
              </a:solidFill>
              <a:latin typeface="Marianne" panose="02000000000000000000" pitchFamily="2" charset="0"/>
              <a:ea typeface="+mj-ea"/>
              <a:cs typeface="+mj-cs"/>
            </a:endParaRPr>
          </a:p>
          <a:p>
            <a:pPr algn="ctr"/>
            <a:endParaRPr lang="fr-FR" sz="3200" b="1" dirty="0">
              <a:solidFill>
                <a:srgbClr val="003189"/>
              </a:solidFill>
              <a:latin typeface="Marianne" panose="02000000000000000000" pitchFamily="2" charset="0"/>
              <a:ea typeface="+mj-ea"/>
              <a:cs typeface="+mj-cs"/>
            </a:endParaRPr>
          </a:p>
          <a:p>
            <a:pPr algn="ctr"/>
            <a:r>
              <a:rPr lang="fr-FR" sz="3200" b="1" dirty="0">
                <a:solidFill>
                  <a:srgbClr val="003189"/>
                </a:solidFill>
                <a:latin typeface="Marianne" panose="02000000000000000000" pitchFamily="2" charset="0"/>
                <a:ea typeface="+mj-ea"/>
                <a:cs typeface="+mj-cs"/>
              </a:rPr>
              <a:t>Attachés de défense</a:t>
            </a:r>
          </a:p>
          <a:p>
            <a:pPr algn="ctr"/>
            <a:endParaRPr lang="fr-FR" sz="3200" b="1" dirty="0">
              <a:solidFill>
                <a:srgbClr val="003189"/>
              </a:solidFill>
              <a:latin typeface="Marianne" panose="02000000000000000000" pitchFamily="2" charset="0"/>
              <a:ea typeface="+mj-ea"/>
              <a:cs typeface="+mj-cs"/>
            </a:endParaRPr>
          </a:p>
          <a:p>
            <a:pPr algn="ctr"/>
            <a:r>
              <a:rPr lang="fr-FR" sz="2400" b="1" dirty="0">
                <a:solidFill>
                  <a:srgbClr val="003189"/>
                </a:solidFill>
                <a:latin typeface="Marianne" panose="02000000000000000000" pitchFamily="2" charset="0"/>
                <a:ea typeface="+mj-ea"/>
                <a:cs typeface="+mj-cs"/>
              </a:rPr>
              <a:t>Année scolaire 2021-2022</a:t>
            </a: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9144000" cy="2152054"/>
          </a:xfrm>
          <a:prstGeom prst="rect">
            <a:avLst/>
          </a:prstGeom>
        </p:spPr>
      </p:pic>
    </p:spTree>
    <p:extLst>
      <p:ext uri="{BB962C8B-B14F-4D97-AF65-F5344CB8AC3E}">
        <p14:creationId xmlns:p14="http://schemas.microsoft.com/office/powerpoint/2010/main" val="1875991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89072" y="1710813"/>
            <a:ext cx="8380955" cy="5053782"/>
          </a:xfrm>
        </p:spPr>
        <p:txBody>
          <a:bodyPr>
            <a:noAutofit/>
          </a:bodyPr>
          <a:lstStyle/>
          <a:p>
            <a:pPr algn="just">
              <a:buFont typeface="Wingdings" panose="05000000000000000000" pitchFamily="2" charset="2"/>
              <a:buChar char="Ø"/>
            </a:pPr>
            <a:r>
              <a:rPr lang="fr-FR" sz="1400" b="1" dirty="0" smtClean="0"/>
              <a:t>La </a:t>
            </a:r>
            <a:r>
              <a:rPr lang="fr-FR" sz="1400" b="1" dirty="0"/>
              <a:t>DPMA propose différentes ressources pédagogiques numériques pour enseigner les crises à partir d’entrées inédites en lien avec l’actualité :</a:t>
            </a:r>
          </a:p>
          <a:p>
            <a:pPr algn="just"/>
            <a:r>
              <a:rPr lang="fr-FR" sz="1400" dirty="0"/>
              <a:t>Des ressources permettant d’étudier la crise </a:t>
            </a:r>
            <a:r>
              <a:rPr lang="fr-FR" sz="1400" dirty="0" err="1"/>
              <a:t>Covid</a:t>
            </a:r>
            <a:r>
              <a:rPr lang="fr-FR" sz="1400" dirty="0"/>
              <a:t> 19 </a:t>
            </a:r>
            <a:r>
              <a:rPr lang="fr-FR" sz="1400" dirty="0">
                <a:hlinkClick r:id="rId3"/>
              </a:rPr>
              <a:t>https://</a:t>
            </a:r>
            <a:r>
              <a:rPr lang="fr-FR" sz="1400" dirty="0" smtClean="0">
                <a:hlinkClick r:id="rId3"/>
              </a:rPr>
              <a:t>www.cheminsdememoire.gouv.fr/fr/enseigner-la-crise-la-question-du-covid-19-et-les-programmes-dhistoire-de-geographie-et</a:t>
            </a:r>
            <a:r>
              <a:rPr lang="fr-FR" sz="1400" dirty="0" smtClean="0"/>
              <a:t> sous </a:t>
            </a:r>
            <a:r>
              <a:rPr lang="fr-FR" sz="1400" dirty="0"/>
              <a:t>l’angle de différentes disciplines ;</a:t>
            </a:r>
          </a:p>
          <a:p>
            <a:pPr algn="just"/>
            <a:r>
              <a:rPr lang="fr-FR" sz="1400" dirty="0"/>
              <a:t>Des ressources numériques inédites pour accompagner les appels à projets de la DPMA (ex: les « capsules pédagogiques</a:t>
            </a:r>
            <a:r>
              <a:rPr lang="fr-FR" sz="1400" dirty="0" smtClean="0"/>
              <a:t>»</a:t>
            </a:r>
            <a:r>
              <a:rPr lang="fr-FR" sz="1400" dirty="0"/>
              <a:t> </a:t>
            </a:r>
            <a:r>
              <a:rPr lang="fr-FR" sz="1400" dirty="0">
                <a:hlinkClick r:id="rId4"/>
              </a:rPr>
              <a:t>https://</a:t>
            </a:r>
            <a:r>
              <a:rPr lang="fr-FR" sz="1400" dirty="0" smtClean="0">
                <a:hlinkClick r:id="rId4"/>
              </a:rPr>
              <a:t>www.cheminsdememoire.gouv.fr/fr/appels-projets-des-capsules-videos-pour-vous-guider</a:t>
            </a:r>
            <a:r>
              <a:rPr lang="fr-FR" sz="1400" dirty="0" smtClean="0"/>
              <a:t> ) </a:t>
            </a:r>
            <a:r>
              <a:rPr lang="fr-FR" sz="1400" dirty="0" smtClean="0"/>
              <a:t>;</a:t>
            </a:r>
            <a:endParaRPr lang="fr-FR" sz="1400" dirty="0"/>
          </a:p>
          <a:p>
            <a:pPr algn="just">
              <a:buFont typeface="Wingdings" panose="05000000000000000000" pitchFamily="2" charset="2"/>
              <a:buChar char="Ø"/>
            </a:pPr>
            <a:r>
              <a:rPr lang="fr-FR" sz="1400" b="1" dirty="0"/>
              <a:t>Une participation directe des usagers via :</a:t>
            </a:r>
          </a:p>
          <a:p>
            <a:pPr algn="just"/>
            <a:r>
              <a:rPr lang="fr-FR" sz="1400" dirty="0"/>
              <a:t>Le « Lab’mémoriel » </a:t>
            </a:r>
            <a:r>
              <a:rPr lang="fr-FR" sz="1400" dirty="0">
                <a:hlinkClick r:id="rId5"/>
              </a:rPr>
              <a:t>https://</a:t>
            </a:r>
            <a:r>
              <a:rPr lang="fr-FR" sz="1400" dirty="0" smtClean="0">
                <a:hlinkClick r:id="rId5"/>
              </a:rPr>
              <a:t>www.cheminsdememoire.gouv.fr/fr/labmemoriel</a:t>
            </a:r>
            <a:r>
              <a:rPr lang="fr-FR" sz="1400" dirty="0" smtClean="0"/>
              <a:t> qui </a:t>
            </a:r>
            <a:r>
              <a:rPr lang="fr-FR" sz="1400" dirty="0"/>
              <a:t>propose aux élèves et enseignants de donner leur avis sur les différents supports DPMA et </a:t>
            </a:r>
            <a:r>
              <a:rPr lang="fr-FR" sz="1400" dirty="0" smtClean="0"/>
              <a:t>de faire </a:t>
            </a:r>
            <a:r>
              <a:rPr lang="fr-FR" sz="1400" dirty="0"/>
              <a:t>des propositions d’actions mémorielles au profit de la jeunesse ; </a:t>
            </a:r>
          </a:p>
          <a:p>
            <a:pPr algn="just"/>
            <a:r>
              <a:rPr lang="fr-FR" sz="1400" dirty="0"/>
              <a:t>Des appels à projets pour proposer des solutions innovantes à des thématiques mémorielles, comme la mise en place de services numériques au profit du tourisme de mémoire </a:t>
            </a:r>
            <a:r>
              <a:rPr lang="fr-FR" sz="1400" dirty="0">
                <a:hlinkClick r:id="rId6"/>
              </a:rPr>
              <a:t>https://</a:t>
            </a:r>
            <a:r>
              <a:rPr lang="fr-FR" sz="1400" dirty="0" smtClean="0">
                <a:hlinkClick r:id="rId6"/>
              </a:rPr>
              <a:t>www.cheminsdememoire.gouv.fr/fr/appel-projets-services-numeriques-innovants-destines-au-tourisme-de-memoire-et-dhistoire-en-france</a:t>
            </a:r>
            <a:r>
              <a:rPr lang="fr-FR" sz="1400" dirty="0" smtClean="0"/>
              <a:t> ou </a:t>
            </a:r>
            <a:r>
              <a:rPr lang="fr-FR" sz="1400" dirty="0"/>
              <a:t>comment commémorer au XXI</a:t>
            </a:r>
            <a:r>
              <a:rPr lang="fr-FR" sz="1400" baseline="30000" dirty="0"/>
              <a:t>e</a:t>
            </a:r>
            <a:r>
              <a:rPr lang="fr-FR" sz="1400" dirty="0"/>
              <a:t> siècle </a:t>
            </a:r>
            <a:r>
              <a:rPr lang="fr-FR" sz="1400" dirty="0">
                <a:hlinkClick r:id="rId7"/>
              </a:rPr>
              <a:t>https://</a:t>
            </a:r>
            <a:r>
              <a:rPr lang="fr-FR" sz="1400" dirty="0" smtClean="0">
                <a:hlinkClick r:id="rId7"/>
              </a:rPr>
              <a:t>www.cheminsdememoire.gouv.fr/fr/appel-projets-creatifs-commemorer-autrement</a:t>
            </a:r>
            <a:r>
              <a:rPr lang="fr-FR" sz="1400" dirty="0" smtClean="0"/>
              <a:t> ;</a:t>
            </a:r>
            <a:endParaRPr lang="fr-FR" sz="1400" dirty="0"/>
          </a:p>
          <a:p>
            <a:pPr algn="just"/>
            <a:r>
              <a:rPr lang="fr-FR" sz="1400" dirty="0"/>
              <a:t>Des enquêtes de lectorat pour améliorer la qualité de notre revue ; </a:t>
            </a:r>
          </a:p>
          <a:p>
            <a:pPr algn="just"/>
            <a:r>
              <a:rPr lang="fr-FR" sz="1400" dirty="0"/>
              <a:t>Des enquêtes sur l’enseignement de défense à l’étranger.</a:t>
            </a:r>
          </a:p>
          <a:p>
            <a:pPr marL="0" indent="0" algn="just">
              <a:buNone/>
            </a:pPr>
            <a:endParaRPr lang="fr-FR" sz="1200" dirty="0"/>
          </a:p>
        </p:txBody>
      </p:sp>
      <p:sp>
        <p:nvSpPr>
          <p:cNvPr id="7" name="Shape 9"/>
          <p:cNvSpPr/>
          <p:nvPr/>
        </p:nvSpPr>
        <p:spPr>
          <a:xfrm>
            <a:off x="377561" y="905642"/>
            <a:ext cx="8614039"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000" b="1" dirty="0">
                <a:solidFill>
                  <a:schemeClr val="bg1"/>
                </a:solidFill>
                <a:latin typeface="Marianne" panose="02000000000000000000" pitchFamily="50" charset="0"/>
              </a:rPr>
              <a:t>Le soutien pédagogique aux projets d’enseignement de défense</a:t>
            </a:r>
          </a:p>
        </p:txBody>
      </p:sp>
    </p:spTree>
    <p:extLst>
      <p:ext uri="{BB962C8B-B14F-4D97-AF65-F5344CB8AC3E}">
        <p14:creationId xmlns:p14="http://schemas.microsoft.com/office/powerpoint/2010/main" val="141087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89072" y="1710813"/>
            <a:ext cx="8380955" cy="5053782"/>
          </a:xfrm>
        </p:spPr>
        <p:txBody>
          <a:bodyPr>
            <a:noAutofit/>
          </a:bodyPr>
          <a:lstStyle/>
          <a:p>
            <a:pPr algn="just">
              <a:buFont typeface="Wingdings" panose="05000000000000000000" pitchFamily="2" charset="2"/>
              <a:buChar char="Ø"/>
            </a:pPr>
            <a:endParaRPr lang="fr-FR" sz="1400" b="1" dirty="0" smtClean="0"/>
          </a:p>
          <a:p>
            <a:pPr algn="just">
              <a:buFont typeface="Wingdings" panose="05000000000000000000" pitchFamily="2" charset="2"/>
              <a:buChar char="Ø"/>
            </a:pPr>
            <a:r>
              <a:rPr lang="fr-FR" sz="1400" b="1" dirty="0" smtClean="0"/>
              <a:t>Des </a:t>
            </a:r>
            <a:r>
              <a:rPr lang="fr-FR" sz="1400" b="1" dirty="0"/>
              <a:t>appels à projets nationaux d’enseignement de défense :</a:t>
            </a:r>
          </a:p>
          <a:p>
            <a:pPr algn="just"/>
            <a:r>
              <a:rPr lang="fr-FR" sz="1300" dirty="0" smtClean="0"/>
              <a:t>Trois </a:t>
            </a:r>
            <a:r>
              <a:rPr lang="fr-FR" sz="1300" dirty="0"/>
              <a:t>appels à projets </a:t>
            </a:r>
            <a:r>
              <a:rPr lang="fr-FR" sz="1300" dirty="0" smtClean="0"/>
              <a:t>pédagogiques annuels </a:t>
            </a:r>
            <a:r>
              <a:rPr lang="fr-FR" sz="1300" dirty="0">
                <a:hlinkClick r:id="rId3"/>
              </a:rPr>
              <a:t>https://</a:t>
            </a:r>
            <a:r>
              <a:rPr lang="fr-FR" sz="1300" dirty="0" smtClean="0">
                <a:hlinkClick r:id="rId3"/>
              </a:rPr>
              <a:t>www.cheminsdememoire.gouv.fr/fr/appels-projets-des-capsules-videos-pour-vous-guider</a:t>
            </a:r>
            <a:r>
              <a:rPr lang="fr-FR" sz="1300" dirty="0" smtClean="0"/>
              <a:t> DPMA </a:t>
            </a:r>
            <a:r>
              <a:rPr lang="fr-FR" sz="1300" dirty="0"/>
              <a:t>en partenariat avec l’Education nationale, l’Enseignement agricole et de nombreux partenaires publics et associatifs </a:t>
            </a:r>
            <a:r>
              <a:rPr lang="fr-FR" sz="1300" dirty="0" smtClean="0"/>
              <a:t>;</a:t>
            </a:r>
            <a:endParaRPr lang="fr-FR" sz="1300" dirty="0"/>
          </a:p>
          <a:p>
            <a:pPr algn="just"/>
            <a:r>
              <a:rPr lang="fr-FR" sz="1300" dirty="0"/>
              <a:t>Les </a:t>
            </a:r>
            <a:r>
              <a:rPr lang="fr-FR" sz="1300" dirty="0" smtClean="0"/>
              <a:t> actions entrant dans le cadre de ces appels à projets font l’objet d’un soutien renforcé par la DPMA et les classes doivent en priorité </a:t>
            </a:r>
            <a:r>
              <a:rPr lang="fr-FR" sz="1300" dirty="0"/>
              <a:t>présenter un projet en lien avec ces appels auprès de la DPMA </a:t>
            </a:r>
            <a:r>
              <a:rPr lang="fr-FR" sz="1300" dirty="0">
                <a:hlinkClick r:id="rId4"/>
              </a:rPr>
              <a:t>https://</a:t>
            </a:r>
            <a:r>
              <a:rPr lang="fr-FR" sz="1300" dirty="0" smtClean="0">
                <a:hlinkClick r:id="rId4"/>
              </a:rPr>
              <a:t>www.cheminsdememoire.gouv.fr/fr/financement-de-projets-pedagogiques</a:t>
            </a:r>
            <a:r>
              <a:rPr lang="fr-FR" sz="1300" dirty="0" smtClean="0"/>
              <a:t> ; </a:t>
            </a:r>
            <a:endParaRPr lang="fr-FR" sz="1300" dirty="0"/>
          </a:p>
          <a:p>
            <a:pPr algn="just"/>
            <a:r>
              <a:rPr lang="fr-FR" sz="1300" dirty="0"/>
              <a:t>Des ressources associées pour s’approprier les thématiques abordées et une possibilité de soutien financier ;</a:t>
            </a:r>
          </a:p>
          <a:p>
            <a:pPr algn="just"/>
            <a:r>
              <a:rPr lang="fr-FR" sz="1300" dirty="0"/>
              <a:t>Les meilleurs projets peuvent faire l’objet d’un film documentaire et être distingués lors de la cérémonie « Héritiers de mémoire </a:t>
            </a:r>
            <a:r>
              <a:rPr lang="fr-FR" sz="1300" dirty="0" smtClean="0"/>
              <a:t>».</a:t>
            </a:r>
            <a:endParaRPr lang="fr-FR" sz="1300" dirty="0"/>
          </a:p>
          <a:p>
            <a:pPr algn="just">
              <a:buFont typeface="Wingdings" panose="05000000000000000000" pitchFamily="2" charset="2"/>
              <a:buChar char="Ø"/>
            </a:pPr>
            <a:r>
              <a:rPr lang="fr-FR" sz="1400" b="1" dirty="0"/>
              <a:t>Les trois appels à projets de l’année 2021-2022 sont :</a:t>
            </a:r>
          </a:p>
          <a:p>
            <a:pPr algn="just"/>
            <a:r>
              <a:rPr lang="fr-FR" sz="1300" dirty="0"/>
              <a:t>Marie Curie, les sciences et la guerre ;</a:t>
            </a:r>
          </a:p>
          <a:p>
            <a:pPr algn="just"/>
            <a:r>
              <a:rPr lang="fr-FR" sz="1300" dirty="0"/>
              <a:t>Les OPEX : combattre, soutenir, honorer ;</a:t>
            </a:r>
          </a:p>
          <a:p>
            <a:pPr algn="just"/>
            <a:r>
              <a:rPr lang="fr-FR" sz="1300" dirty="0"/>
              <a:t>La guerre d’Algérie : une histoire militaire, des mémoires combattantes</a:t>
            </a:r>
            <a:r>
              <a:rPr lang="fr-FR" sz="1300" dirty="0" smtClean="0"/>
              <a:t>.</a:t>
            </a:r>
            <a:endParaRPr lang="fr-FR" sz="1300" dirty="0"/>
          </a:p>
          <a:p>
            <a:pPr marL="179388" lvl="1" indent="-179388" algn="just">
              <a:spcBef>
                <a:spcPts val="750"/>
              </a:spcBef>
              <a:buFont typeface="Wingdings" panose="05000000000000000000" pitchFamily="2" charset="2"/>
              <a:buChar char="Ø"/>
            </a:pPr>
            <a:r>
              <a:rPr lang="fr-FR" sz="1400" b="1" dirty="0"/>
              <a:t>Des ressources spécifiques de mémoire internationale</a:t>
            </a:r>
            <a:endParaRPr lang="fr-FR" sz="1300" b="1" dirty="0"/>
          </a:p>
          <a:p>
            <a:pPr marL="285750" lvl="1" indent="-285750" algn="just">
              <a:spcBef>
                <a:spcPts val="750"/>
              </a:spcBef>
            </a:pPr>
            <a:r>
              <a:rPr lang="fr-FR" sz="1300" dirty="0"/>
              <a:t>Un espace numérique sur la mémoire </a:t>
            </a:r>
            <a:r>
              <a:rPr lang="fr-FR" sz="1300" dirty="0" smtClean="0"/>
              <a:t>partagée</a:t>
            </a:r>
            <a:r>
              <a:rPr lang="fr-FR" sz="1300" dirty="0"/>
              <a:t> </a:t>
            </a:r>
            <a:r>
              <a:rPr lang="fr-FR" sz="1300" dirty="0">
                <a:hlinkClick r:id="rId5"/>
              </a:rPr>
              <a:t>https://</a:t>
            </a:r>
            <a:r>
              <a:rPr lang="fr-FR" sz="1300" dirty="0" smtClean="0">
                <a:hlinkClick r:id="rId5"/>
              </a:rPr>
              <a:t>www.cheminsdememoire.gouv.fr/fr/memoires?thematique%5B44%5D=44</a:t>
            </a:r>
            <a:r>
              <a:rPr lang="fr-FR" sz="1300" dirty="0" smtClean="0"/>
              <a:t> .</a:t>
            </a:r>
            <a:endParaRPr lang="fr-FR" sz="1300" dirty="0"/>
          </a:p>
        </p:txBody>
      </p:sp>
      <p:sp>
        <p:nvSpPr>
          <p:cNvPr id="9" name="Shape 9"/>
          <p:cNvSpPr/>
          <p:nvPr/>
        </p:nvSpPr>
        <p:spPr>
          <a:xfrm>
            <a:off x="377561" y="905642"/>
            <a:ext cx="8614039"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000" b="1" dirty="0">
                <a:solidFill>
                  <a:schemeClr val="bg1"/>
                </a:solidFill>
                <a:latin typeface="Marianne" panose="02000000000000000000" pitchFamily="50" charset="0"/>
              </a:rPr>
              <a:t>Le soutien pédagogique aux projets d’enseignement de défense</a:t>
            </a:r>
          </a:p>
        </p:txBody>
      </p:sp>
    </p:spTree>
    <p:extLst>
      <p:ext uri="{BB962C8B-B14F-4D97-AF65-F5344CB8AC3E}">
        <p14:creationId xmlns:p14="http://schemas.microsoft.com/office/powerpoint/2010/main" val="807620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9"/>
          <p:cNvSpPr/>
          <p:nvPr/>
        </p:nvSpPr>
        <p:spPr>
          <a:xfrm>
            <a:off x="437693" y="864058"/>
            <a:ext cx="8573729" cy="865240"/>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000" b="1" dirty="0">
                <a:solidFill>
                  <a:schemeClr val="bg1"/>
                </a:solidFill>
                <a:latin typeface="Marianne" panose="02000000000000000000" pitchFamily="50" charset="0"/>
              </a:rPr>
              <a:t>Le soutien financier des projets d’enseignement de défense </a:t>
            </a:r>
          </a:p>
          <a:p>
            <a:pPr lvl="3" algn="ctr"/>
            <a:r>
              <a:rPr lang="fr-FR" sz="2000" b="1" dirty="0">
                <a:solidFill>
                  <a:schemeClr val="bg1"/>
                </a:solidFill>
                <a:latin typeface="Marianne" panose="02000000000000000000" pitchFamily="50" charset="0"/>
              </a:rPr>
              <a:t>                                                                                                        </a:t>
            </a:r>
          </a:p>
        </p:txBody>
      </p:sp>
      <p:sp>
        <p:nvSpPr>
          <p:cNvPr id="2" name="Espace réservé du contenu 1"/>
          <p:cNvSpPr>
            <a:spLocks noGrp="1"/>
          </p:cNvSpPr>
          <p:nvPr>
            <p:ph idx="1"/>
          </p:nvPr>
        </p:nvSpPr>
        <p:spPr>
          <a:xfrm>
            <a:off x="437693" y="1850160"/>
            <a:ext cx="8401507" cy="4344163"/>
          </a:xfrm>
        </p:spPr>
        <p:txBody>
          <a:bodyPr>
            <a:normAutofit/>
          </a:bodyPr>
          <a:lstStyle/>
          <a:p>
            <a:pPr algn="just"/>
            <a:endParaRPr lang="fr-FR" sz="1100" dirty="0"/>
          </a:p>
          <a:p>
            <a:pPr algn="just">
              <a:buFont typeface="Wingdings" panose="05000000000000000000" pitchFamily="2" charset="2"/>
              <a:buChar char="Ø"/>
            </a:pPr>
            <a:r>
              <a:rPr lang="fr-FR" sz="1400" dirty="0"/>
              <a:t>Un établissement français à l’étranger peut obtenir auprès de la DPMA le soutien financier d’un projet d’enseignement de défense. </a:t>
            </a:r>
          </a:p>
          <a:p>
            <a:pPr algn="just"/>
            <a:r>
              <a:rPr lang="fr-FR" sz="1400" b="1" dirty="0"/>
              <a:t>Les établissements peuvent </a:t>
            </a:r>
            <a:r>
              <a:rPr lang="fr-FR" sz="1400" dirty="0"/>
              <a:t>demander directement une subvention de la DPMA. Cette subvention est d’un montant moyen de 650 €. La DPMA attribue par ailleurs des « coups de pouce »  aux projets d’enseignement de défense pouvant aller jusqu’à </a:t>
            </a:r>
            <a:r>
              <a:rPr lang="fr-FR" sz="1400" dirty="0" smtClean="0"/>
              <a:t>1 </a:t>
            </a:r>
            <a:r>
              <a:rPr lang="fr-FR" sz="1400" dirty="0"/>
              <a:t>000 € pour des projets particuliers </a:t>
            </a:r>
            <a:r>
              <a:rPr lang="fr-FR" sz="1400" dirty="0" smtClean="0"/>
              <a:t>(voyages </a:t>
            </a:r>
            <a:r>
              <a:rPr lang="fr-FR" sz="1400" dirty="0"/>
              <a:t>à l’étranger, </a:t>
            </a:r>
            <a:r>
              <a:rPr lang="fr-FR" sz="1400" dirty="0" smtClean="0"/>
              <a:t>projets </a:t>
            </a:r>
            <a:r>
              <a:rPr lang="fr-FR" sz="1400" dirty="0"/>
              <a:t>innovants, …).</a:t>
            </a:r>
          </a:p>
          <a:p>
            <a:pPr algn="just"/>
            <a:r>
              <a:rPr lang="fr-FR" sz="1400" dirty="0"/>
              <a:t>Pour un soutien financier : </a:t>
            </a:r>
            <a:r>
              <a:rPr lang="fr-FR" sz="1400" dirty="0" smtClean="0"/>
              <a:t>les établissements doivent compléter </a:t>
            </a:r>
            <a:r>
              <a:rPr lang="fr-FR" sz="1400" dirty="0"/>
              <a:t>le dossier de demande de subvention  disponible en ligne sur le site cheminsdememoire.gouv.fr </a:t>
            </a:r>
            <a:r>
              <a:rPr lang="fr-FR" sz="1400" dirty="0">
                <a:hlinkClick r:id="rId3"/>
              </a:rPr>
              <a:t>https://</a:t>
            </a:r>
            <a:r>
              <a:rPr lang="fr-FR" sz="1400" dirty="0" smtClean="0">
                <a:hlinkClick r:id="rId3"/>
              </a:rPr>
              <a:t>www.cheminsdememoire.gouv.fr/fr/financement-de-projets-pedagogiques</a:t>
            </a:r>
            <a:r>
              <a:rPr lang="fr-FR" sz="1400" dirty="0" smtClean="0"/>
              <a:t> puis </a:t>
            </a:r>
            <a:r>
              <a:rPr lang="fr-FR" sz="1400" dirty="0"/>
              <a:t>l’adresser à </a:t>
            </a:r>
            <a:r>
              <a:rPr lang="fr-FR" sz="1400" dirty="0">
                <a:hlinkClick r:id="rId4"/>
              </a:rPr>
              <a:t>dpma-bapi.correspondant.fct@intradef.gouv.fr</a:t>
            </a:r>
            <a:r>
              <a:rPr lang="fr-FR" sz="1400" dirty="0">
                <a:solidFill>
                  <a:srgbClr val="00B050"/>
                </a:solidFill>
              </a:rPr>
              <a:t>.</a:t>
            </a:r>
            <a:r>
              <a:rPr lang="fr-FR" sz="1400" dirty="0"/>
              <a:t> </a:t>
            </a:r>
          </a:p>
          <a:p>
            <a:pPr algn="just"/>
            <a:r>
              <a:rPr lang="fr-FR" sz="1400" dirty="0"/>
              <a:t>La DPMA présente le dossier  à la Commission interministérielle de coopération pédagogique (CICP) qui se réunit 4 fois par an. Elle décide du montant de la subvention qui est versée à l’établissement. Elle informe l’établissement de la subvention accordée. </a:t>
            </a:r>
          </a:p>
          <a:p>
            <a:pPr algn="just"/>
            <a:r>
              <a:rPr lang="fr-FR" sz="1400" dirty="0"/>
              <a:t>Un retour sur le projet effectué est à adresser </a:t>
            </a:r>
            <a:r>
              <a:rPr lang="fr-FR" sz="1400" dirty="0" smtClean="0"/>
              <a:t>à la DPMA, une </a:t>
            </a:r>
            <a:r>
              <a:rPr lang="fr-FR" sz="1400" dirty="0"/>
              <a:t>fois celui-ci réalisé.</a:t>
            </a:r>
          </a:p>
        </p:txBody>
      </p:sp>
    </p:spTree>
    <p:extLst>
      <p:ext uri="{BB962C8B-B14F-4D97-AF65-F5344CB8AC3E}">
        <p14:creationId xmlns:p14="http://schemas.microsoft.com/office/powerpoint/2010/main" val="1394572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9"/>
          <p:cNvSpPr/>
          <p:nvPr/>
        </p:nvSpPr>
        <p:spPr>
          <a:xfrm>
            <a:off x="437693" y="864058"/>
            <a:ext cx="8573729" cy="865240"/>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000" b="1" dirty="0">
                <a:solidFill>
                  <a:schemeClr val="bg1"/>
                </a:solidFill>
                <a:latin typeface="Marianne" panose="02000000000000000000" pitchFamily="50" charset="0"/>
              </a:rPr>
              <a:t>Le soutien financier des projets d’enseignement de défense </a:t>
            </a:r>
          </a:p>
          <a:p>
            <a:pPr lvl="3" algn="ctr"/>
            <a:r>
              <a:rPr lang="fr-FR" sz="2000" b="1" dirty="0">
                <a:solidFill>
                  <a:schemeClr val="bg1"/>
                </a:solidFill>
                <a:latin typeface="Marianne" panose="02000000000000000000" pitchFamily="50" charset="0"/>
              </a:rPr>
              <a:t>                                                                                                        </a:t>
            </a:r>
          </a:p>
        </p:txBody>
      </p:sp>
      <p:sp>
        <p:nvSpPr>
          <p:cNvPr id="2" name="Espace réservé du contenu 1"/>
          <p:cNvSpPr>
            <a:spLocks noGrp="1"/>
          </p:cNvSpPr>
          <p:nvPr>
            <p:ph idx="1"/>
          </p:nvPr>
        </p:nvSpPr>
        <p:spPr>
          <a:xfrm>
            <a:off x="437693" y="1850160"/>
            <a:ext cx="8401507" cy="4344163"/>
          </a:xfrm>
        </p:spPr>
        <p:txBody>
          <a:bodyPr>
            <a:normAutofit lnSpcReduction="10000"/>
          </a:bodyPr>
          <a:lstStyle/>
          <a:p>
            <a:pPr marL="0" indent="0" algn="just">
              <a:buNone/>
            </a:pPr>
            <a:endParaRPr lang="fr-FR" sz="1200" dirty="0"/>
          </a:p>
          <a:p>
            <a:pPr algn="just">
              <a:buFont typeface="Wingdings" panose="05000000000000000000" pitchFamily="2" charset="2"/>
              <a:buChar char="Ø"/>
            </a:pPr>
            <a:r>
              <a:rPr lang="fr-FR" sz="1400" b="1" dirty="0"/>
              <a:t>Les projets soutenus peuvent être divers et variés :</a:t>
            </a:r>
          </a:p>
          <a:p>
            <a:pPr algn="just"/>
            <a:r>
              <a:rPr lang="fr-FR" sz="1400" dirty="0"/>
              <a:t>voyage en France ou à l’étranger pour visiter des sites </a:t>
            </a:r>
            <a:r>
              <a:rPr lang="fr-FR" sz="1400" dirty="0" smtClean="0"/>
              <a:t>mémoriels ; </a:t>
            </a:r>
            <a:endParaRPr lang="fr-FR" sz="1400" dirty="0"/>
          </a:p>
          <a:p>
            <a:pPr algn="just"/>
            <a:r>
              <a:rPr lang="fr-FR" sz="1400" dirty="0"/>
              <a:t>création d’une œuvre </a:t>
            </a:r>
            <a:r>
              <a:rPr lang="fr-FR" sz="1400" dirty="0" smtClean="0"/>
              <a:t>artistique ;</a:t>
            </a:r>
          </a:p>
          <a:p>
            <a:pPr algn="just"/>
            <a:r>
              <a:rPr lang="fr-FR" sz="1400" dirty="0" smtClean="0"/>
              <a:t>études d’archives ;</a:t>
            </a:r>
            <a:endParaRPr lang="fr-FR" sz="1400" dirty="0"/>
          </a:p>
          <a:p>
            <a:pPr algn="just"/>
            <a:r>
              <a:rPr lang="fr-FR" sz="1400" dirty="0"/>
              <a:t>remise en valeur d’un site mémoriel, …</a:t>
            </a:r>
          </a:p>
          <a:p>
            <a:pPr algn="just"/>
            <a:endParaRPr lang="fr-FR" sz="1300" dirty="0"/>
          </a:p>
          <a:p>
            <a:pPr algn="just">
              <a:buFont typeface="Wingdings" panose="05000000000000000000" pitchFamily="2" charset="2"/>
              <a:buChar char="Ø"/>
            </a:pPr>
            <a:r>
              <a:rPr lang="fr-FR" sz="1400" dirty="0"/>
              <a:t>Des partenaires de la DPMA, comme la Fédération nationale André Maginot </a:t>
            </a:r>
            <a:r>
              <a:rPr lang="fr-FR" sz="1400" dirty="0">
                <a:hlinkClick r:id="rId3"/>
              </a:rPr>
              <a:t>https://www.federation-maginot.com/category/commission-memoire</a:t>
            </a:r>
            <a:r>
              <a:rPr lang="fr-FR" sz="1400" dirty="0" smtClean="0">
                <a:hlinkClick r:id="rId3"/>
              </a:rPr>
              <a:t>/</a:t>
            </a:r>
            <a:r>
              <a:rPr lang="fr-FR" sz="1400" dirty="0" smtClean="0"/>
              <a:t> peuvent </a:t>
            </a:r>
            <a:r>
              <a:rPr lang="fr-FR" sz="1400" dirty="0"/>
              <a:t>également soutenir financièrement ces projets.</a:t>
            </a:r>
          </a:p>
          <a:p>
            <a:pPr algn="just">
              <a:buFont typeface="Wingdings" panose="05000000000000000000" pitchFamily="2" charset="2"/>
              <a:buChar char="Ø"/>
            </a:pPr>
            <a:endParaRPr lang="fr-FR" sz="1500" dirty="0"/>
          </a:p>
          <a:p>
            <a:pPr algn="just">
              <a:buFont typeface="Wingdings" panose="05000000000000000000" pitchFamily="2" charset="2"/>
              <a:buChar char="Ø"/>
            </a:pPr>
            <a:r>
              <a:rPr lang="fr-FR" sz="1400" dirty="0">
                <a:latin typeface="Marianne" panose="02000000000000000000"/>
              </a:rPr>
              <a:t>Les établissements d’enseignement français à l’étranger peuvent également participer au </a:t>
            </a:r>
            <a:r>
              <a:rPr lang="fr-FR" sz="1400" dirty="0">
                <a:solidFill>
                  <a:srgbClr val="333333"/>
                </a:solidFill>
                <a:latin typeface="Marianne" panose="02000000000000000000"/>
              </a:rPr>
              <a:t>Concours national de la Résistance et de la déportation </a:t>
            </a:r>
            <a:r>
              <a:rPr lang="fr-FR" sz="1400" dirty="0">
                <a:latin typeface="Marianne" panose="02000000000000000000"/>
              </a:rPr>
              <a:t>(CNRD</a:t>
            </a:r>
            <a:r>
              <a:rPr lang="fr-FR" sz="1400" dirty="0">
                <a:latin typeface="Marianne" panose="02000000000000000000"/>
              </a:rPr>
              <a:t>) </a:t>
            </a:r>
            <a:r>
              <a:rPr lang="fr-FR" sz="1400" dirty="0">
                <a:latin typeface="Marianne" panose="02000000000000000000"/>
                <a:hlinkClick r:id="rId4"/>
              </a:rPr>
              <a:t>https://</a:t>
            </a:r>
            <a:r>
              <a:rPr lang="fr-FR" sz="1400" dirty="0" smtClean="0">
                <a:latin typeface="Marianne" panose="02000000000000000000"/>
                <a:hlinkClick r:id="rId4"/>
              </a:rPr>
              <a:t>www.cheminsdememoire.gouv.fr/fr/concours-national-de-la-resistance-et-de-la-deportation-cnrd</a:t>
            </a:r>
            <a:r>
              <a:rPr lang="fr-FR" sz="1400" dirty="0" smtClean="0">
                <a:latin typeface="Marianne" panose="02000000000000000000"/>
              </a:rPr>
              <a:t> . </a:t>
            </a:r>
            <a:r>
              <a:rPr lang="fr-FR" sz="1400" dirty="0">
                <a:latin typeface="Marianne" panose="02000000000000000000"/>
              </a:rPr>
              <a:t>Les projets menés dans le cadre du CNRD peuvent recevoir une subvention de la DPMA en CICP, être valorisés par un soutien événementiel au même titre que les projets d’enseignement de défense, ou s’appuyer sur les ressources pédagogiques de la plateforme</a:t>
            </a:r>
            <a:r>
              <a:rPr lang="fr-FR" sz="1400" dirty="0">
                <a:solidFill>
                  <a:srgbClr val="333333"/>
                </a:solidFill>
                <a:latin typeface="Marianne" panose="02000000000000000000"/>
              </a:rPr>
              <a:t> </a:t>
            </a:r>
            <a:r>
              <a:rPr lang="fr-FR" sz="1400" b="1" dirty="0">
                <a:latin typeface="Marianne" panose="02000000000000000000"/>
              </a:rPr>
              <a:t>Educ@def </a:t>
            </a:r>
            <a:r>
              <a:rPr lang="fr-FR" sz="1400" b="1" dirty="0">
                <a:latin typeface="Marianne" panose="02000000000000000000"/>
                <a:hlinkClick r:id="rId5"/>
              </a:rPr>
              <a:t>https://</a:t>
            </a:r>
            <a:r>
              <a:rPr lang="fr-FR" sz="1400" b="1" dirty="0" smtClean="0">
                <a:latin typeface="Marianne" panose="02000000000000000000"/>
                <a:hlinkClick r:id="rId5"/>
              </a:rPr>
              <a:t>www.cheminsdememoire.gouv.fr/fr/educadef</a:t>
            </a:r>
            <a:r>
              <a:rPr lang="fr-FR" sz="1400" b="1" dirty="0" smtClean="0">
                <a:latin typeface="Marianne" panose="02000000000000000000"/>
              </a:rPr>
              <a:t> </a:t>
            </a:r>
            <a:r>
              <a:rPr lang="fr-FR" sz="1400" dirty="0" smtClean="0">
                <a:solidFill>
                  <a:srgbClr val="333333"/>
                </a:solidFill>
                <a:latin typeface="Marianne" panose="02000000000000000000"/>
              </a:rPr>
              <a:t>. </a:t>
            </a:r>
            <a:endParaRPr lang="fr-FR" sz="1400" dirty="0">
              <a:solidFill>
                <a:srgbClr val="333333"/>
              </a:solidFill>
              <a:latin typeface="Marianne" panose="02000000000000000000"/>
            </a:endParaRPr>
          </a:p>
          <a:p>
            <a:pPr algn="just">
              <a:buFont typeface="Wingdings" panose="05000000000000000000" pitchFamily="2" charset="2"/>
              <a:buChar char="Ø"/>
            </a:pPr>
            <a:endParaRPr lang="fr-FR" sz="1500" dirty="0"/>
          </a:p>
        </p:txBody>
      </p:sp>
    </p:spTree>
    <p:extLst>
      <p:ext uri="{BB962C8B-B14F-4D97-AF65-F5344CB8AC3E}">
        <p14:creationId xmlns:p14="http://schemas.microsoft.com/office/powerpoint/2010/main" val="190503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79241" y="1828799"/>
            <a:ext cx="8380955" cy="4680155"/>
          </a:xfrm>
        </p:spPr>
        <p:txBody>
          <a:bodyPr>
            <a:normAutofit/>
          </a:bodyPr>
          <a:lstStyle/>
          <a:p>
            <a:pPr marL="0" indent="0" algn="just">
              <a:buNone/>
            </a:pPr>
            <a:r>
              <a:rPr lang="fr-FR" sz="1400" b="1" dirty="0"/>
              <a:t>La DPMA conduit également une politique de valorisation au niveau national des projets d’enseignement de défense portés par les établissements scolaires. Cette valorisation prend plusieurs formes qui ne sont pas exclusives les unes des autres :</a:t>
            </a:r>
          </a:p>
          <a:p>
            <a:pPr algn="just">
              <a:buFont typeface="Wingdings" panose="05000000000000000000" pitchFamily="2" charset="2"/>
              <a:buChar char="Ø"/>
            </a:pPr>
            <a:r>
              <a:rPr lang="fr-FR" sz="1400" b="1" dirty="0"/>
              <a:t>La valorisation des projets via les publications</a:t>
            </a:r>
          </a:p>
          <a:p>
            <a:pPr algn="just"/>
            <a:r>
              <a:rPr lang="fr-FR" sz="1400" dirty="0"/>
              <a:t>Une mise en avant de trois projets dans le bimensuel « la Gazette des projets d’enseignement de défense </a:t>
            </a:r>
            <a:r>
              <a:rPr lang="fr-FR" sz="1400" dirty="0"/>
              <a:t>» </a:t>
            </a:r>
            <a:r>
              <a:rPr lang="fr-FR" sz="1400" dirty="0">
                <a:hlinkClick r:id="rId3"/>
              </a:rPr>
              <a:t>https://</a:t>
            </a:r>
            <a:r>
              <a:rPr lang="fr-FR" sz="1400" dirty="0" smtClean="0">
                <a:hlinkClick r:id="rId3"/>
              </a:rPr>
              <a:t>www.cheminsdememoire.gouv.fr/fr/gazette-des-projets-denseignement-de-defense</a:t>
            </a:r>
            <a:r>
              <a:rPr lang="fr-FR" sz="1400" dirty="0" smtClean="0"/>
              <a:t> ;</a:t>
            </a:r>
            <a:endParaRPr lang="fr-FR" sz="1400" dirty="0"/>
          </a:p>
          <a:p>
            <a:pPr algn="just"/>
            <a:r>
              <a:rPr lang="fr-FR" sz="1400" dirty="0"/>
              <a:t>Une publication des travaux sur </a:t>
            </a:r>
            <a:r>
              <a:rPr lang="fr-FR" sz="1400" dirty="0" smtClean="0"/>
              <a:t>Educ@def </a:t>
            </a:r>
            <a:r>
              <a:rPr lang="fr-FR" sz="1400" dirty="0">
                <a:latin typeface="Marianne" panose="02000000000000000000"/>
                <a:hlinkClick r:id="rId4"/>
              </a:rPr>
              <a:t>https://www.cheminsdememoire.gouv.fr/fr/educadef</a:t>
            </a:r>
            <a:r>
              <a:rPr lang="fr-FR" sz="1400" dirty="0" smtClean="0"/>
              <a:t> </a:t>
            </a:r>
            <a:r>
              <a:rPr lang="fr-FR" sz="1400" dirty="0"/>
              <a:t>;</a:t>
            </a:r>
          </a:p>
          <a:p>
            <a:pPr algn="just"/>
            <a:r>
              <a:rPr lang="fr-FR" sz="1400" dirty="0"/>
              <a:t>Des reportages sur les projets dans la revue « Les chemins de la mémoire » </a:t>
            </a:r>
          </a:p>
          <a:p>
            <a:pPr algn="just">
              <a:buFont typeface="Wingdings" panose="05000000000000000000" pitchFamily="2" charset="2"/>
              <a:buChar char="Ø"/>
            </a:pPr>
            <a:endParaRPr lang="fr-FR" sz="800" dirty="0"/>
          </a:p>
          <a:p>
            <a:pPr algn="just">
              <a:buFont typeface="Wingdings" panose="05000000000000000000" pitchFamily="2" charset="2"/>
              <a:buChar char="Ø"/>
            </a:pPr>
            <a:r>
              <a:rPr lang="fr-FR" sz="1400" b="1" dirty="0"/>
              <a:t>La valorisation des projets via les actions événementielles </a:t>
            </a:r>
          </a:p>
          <a:p>
            <a:pPr algn="just">
              <a:lnSpc>
                <a:spcPct val="60000"/>
              </a:lnSpc>
              <a:spcAft>
                <a:spcPts val="300"/>
              </a:spcAft>
            </a:pPr>
            <a:r>
              <a:rPr lang="fr-FR" sz="1400" dirty="0"/>
              <a:t>L’opération nationale « Héritiers de Mémoire » </a:t>
            </a:r>
            <a:r>
              <a:rPr lang="fr-FR" sz="1400" dirty="0">
                <a:hlinkClick r:id="rId5"/>
              </a:rPr>
              <a:t>https://</a:t>
            </a:r>
            <a:r>
              <a:rPr lang="fr-FR" sz="1400" dirty="0" smtClean="0">
                <a:hlinkClick r:id="rId5"/>
              </a:rPr>
              <a:t>www.cheminsdememoire.gouv.fr/fr/operation-heritiers-de-memoire</a:t>
            </a:r>
            <a:r>
              <a:rPr lang="fr-FR" sz="1400" dirty="0" smtClean="0"/>
              <a:t> (</a:t>
            </a:r>
            <a:r>
              <a:rPr lang="fr-FR" sz="1400" dirty="0"/>
              <a:t>6</a:t>
            </a:r>
            <a:r>
              <a:rPr lang="fr-FR" sz="1400" baseline="30000" dirty="0" smtClean="0"/>
              <a:t>ième</a:t>
            </a:r>
            <a:r>
              <a:rPr lang="fr-FR" sz="1400" dirty="0" smtClean="0"/>
              <a:t> </a:t>
            </a:r>
            <a:r>
              <a:rPr lang="fr-FR" sz="1400" dirty="0"/>
              <a:t>édition en 2021-22) ;</a:t>
            </a:r>
          </a:p>
          <a:p>
            <a:pPr algn="just">
              <a:lnSpc>
                <a:spcPct val="60000"/>
              </a:lnSpc>
              <a:spcAft>
                <a:spcPts val="300"/>
              </a:spcAft>
            </a:pPr>
            <a:r>
              <a:rPr lang="fr-FR" sz="1400" dirty="0"/>
              <a:t>Un reportage filmé sur les projets primés ;</a:t>
            </a:r>
          </a:p>
          <a:p>
            <a:pPr algn="just">
              <a:lnSpc>
                <a:spcPct val="60000"/>
              </a:lnSpc>
              <a:spcAft>
                <a:spcPts val="300"/>
              </a:spcAft>
            </a:pPr>
            <a:r>
              <a:rPr lang="fr-FR" sz="1400" dirty="0"/>
              <a:t>Une remise de trophée par des hautes autorités</a:t>
            </a:r>
            <a:r>
              <a:rPr lang="fr-FR" sz="1400" dirty="0" smtClean="0"/>
              <a:t>.</a:t>
            </a:r>
            <a:endParaRPr lang="fr-FR" sz="800" dirty="0"/>
          </a:p>
          <a:p>
            <a:pPr algn="just">
              <a:lnSpc>
                <a:spcPct val="60000"/>
              </a:lnSpc>
              <a:spcAft>
                <a:spcPts val="300"/>
              </a:spcAft>
            </a:pPr>
            <a:endParaRPr lang="fr-FR" sz="800" dirty="0"/>
          </a:p>
          <a:p>
            <a:pPr algn="just">
              <a:lnSpc>
                <a:spcPct val="60000"/>
              </a:lnSpc>
              <a:spcAft>
                <a:spcPts val="600"/>
              </a:spcAft>
              <a:buFont typeface="Wingdings" panose="05000000000000000000" pitchFamily="2" charset="2"/>
              <a:buChar char="Ø"/>
            </a:pPr>
            <a:r>
              <a:rPr lang="fr-FR" sz="1400" dirty="0"/>
              <a:t>Une offre pédagogique événementielle (ex : Rendez-vous de l’histoire de </a:t>
            </a:r>
            <a:r>
              <a:rPr lang="fr-FR" sz="1400" dirty="0" smtClean="0"/>
              <a:t>Blois</a:t>
            </a:r>
            <a:r>
              <a:rPr lang="fr-FR" sz="1400" dirty="0"/>
              <a:t> </a:t>
            </a:r>
            <a:r>
              <a:rPr lang="fr-FR" sz="1400" dirty="0">
                <a:hlinkClick r:id="rId6"/>
              </a:rPr>
              <a:t>http://</a:t>
            </a:r>
            <a:r>
              <a:rPr lang="fr-FR" sz="1400" dirty="0" smtClean="0">
                <a:hlinkClick r:id="rId6"/>
              </a:rPr>
              <a:t>rdv-histoire.com/le-festival/propos-du-festival</a:t>
            </a:r>
            <a:r>
              <a:rPr lang="fr-FR" sz="1400" dirty="0" smtClean="0"/>
              <a:t> ).</a:t>
            </a:r>
            <a:endParaRPr lang="fr-FR" sz="1400" dirty="0"/>
          </a:p>
        </p:txBody>
      </p:sp>
      <p:sp>
        <p:nvSpPr>
          <p:cNvPr id="7" name="Shape 9"/>
          <p:cNvSpPr/>
          <p:nvPr/>
        </p:nvSpPr>
        <p:spPr>
          <a:xfrm>
            <a:off x="377563" y="843519"/>
            <a:ext cx="8380955"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400" b="1" dirty="0">
                <a:solidFill>
                  <a:schemeClr val="bg1"/>
                </a:solidFill>
              </a:rPr>
              <a:t>  </a:t>
            </a:r>
            <a:r>
              <a:rPr lang="fr-FR" sz="2000" b="1" dirty="0">
                <a:solidFill>
                  <a:schemeClr val="bg1"/>
                </a:solidFill>
                <a:latin typeface="Marianne" panose="02000000000000000000" pitchFamily="50" charset="0"/>
              </a:rPr>
              <a:t> Le rayonnement national des projets d’enseignement de défense</a:t>
            </a:r>
          </a:p>
          <a:p>
            <a:pPr lvl="3" algn="ctr"/>
            <a:r>
              <a:rPr lang="fr-FR" sz="2000" b="1" dirty="0">
                <a:solidFill>
                  <a:schemeClr val="bg1"/>
                </a:solidFill>
                <a:latin typeface="Marianne" panose="02000000000000000000" pitchFamily="50" charset="0"/>
              </a:rPr>
              <a:t>                                                                                                       </a:t>
            </a:r>
            <a:endParaRPr lang="fr-FR" sz="2000" dirty="0">
              <a:solidFill>
                <a:schemeClr val="bg1"/>
              </a:solidFill>
              <a:latin typeface="Marianne" panose="02000000000000000000" pitchFamily="50" charset="0"/>
            </a:endParaRPr>
          </a:p>
        </p:txBody>
      </p:sp>
    </p:spTree>
    <p:extLst>
      <p:ext uri="{BB962C8B-B14F-4D97-AF65-F5344CB8AC3E}">
        <p14:creationId xmlns:p14="http://schemas.microsoft.com/office/powerpoint/2010/main" val="2768657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77563" y="1828799"/>
            <a:ext cx="8282633" cy="4680155"/>
          </a:xfrm>
        </p:spPr>
        <p:txBody>
          <a:bodyPr>
            <a:normAutofit lnSpcReduction="10000"/>
          </a:bodyPr>
          <a:lstStyle/>
          <a:p>
            <a:pPr marL="0" indent="0" algn="just">
              <a:buNone/>
            </a:pPr>
            <a:endParaRPr lang="fr-FR" sz="1400" dirty="0"/>
          </a:p>
          <a:p>
            <a:pPr algn="just">
              <a:buFont typeface="Wingdings" panose="05000000000000000000" pitchFamily="2" charset="2"/>
              <a:buChar char="Ø"/>
            </a:pPr>
            <a:r>
              <a:rPr lang="fr-FR" sz="1400" dirty="0"/>
              <a:t>La DPMA travaille avec de très nombreux partenaires susceptibles d’accompagner ou soutenir des projets d’enseignement de défense : </a:t>
            </a:r>
          </a:p>
          <a:p>
            <a:pPr algn="just"/>
            <a:r>
              <a:rPr lang="fr-FR" sz="1400" dirty="0"/>
              <a:t>l’Education nationale </a:t>
            </a:r>
            <a:r>
              <a:rPr lang="fr-FR" sz="1400" dirty="0">
                <a:hlinkClick r:id="rId3"/>
              </a:rPr>
              <a:t>https://</a:t>
            </a:r>
            <a:r>
              <a:rPr lang="fr-FR" sz="1400" dirty="0" smtClean="0">
                <a:hlinkClick r:id="rId3"/>
              </a:rPr>
              <a:t>www.education.gouv.fr/bo/17/Hebdo7/MENE1702805C.htm</a:t>
            </a:r>
            <a:r>
              <a:rPr lang="fr-FR" sz="1400" dirty="0" smtClean="0"/>
              <a:t> et </a:t>
            </a:r>
            <a:r>
              <a:rPr lang="fr-FR" sz="1400" dirty="0"/>
              <a:t>l’Enseignement agricole ;</a:t>
            </a:r>
          </a:p>
          <a:p>
            <a:pPr algn="just"/>
            <a:r>
              <a:rPr lang="fr-FR" sz="1400" dirty="0"/>
              <a:t>les différentes armées, directions et services du ministère des armées ;</a:t>
            </a:r>
          </a:p>
          <a:p>
            <a:pPr algn="just"/>
            <a:r>
              <a:rPr lang="fr-FR" sz="1400" dirty="0" smtClean="0"/>
              <a:t>L’Union-IHEDN</a:t>
            </a:r>
            <a:r>
              <a:rPr lang="fr-FR" sz="1400" dirty="0"/>
              <a:t> </a:t>
            </a:r>
            <a:r>
              <a:rPr lang="fr-FR" sz="1400" dirty="0">
                <a:hlinkClick r:id="rId4"/>
              </a:rPr>
              <a:t>https://www.union-ihedn.org/les-trinomes-academiques</a:t>
            </a:r>
            <a:r>
              <a:rPr lang="fr-FR" sz="1400" dirty="0" smtClean="0">
                <a:hlinkClick r:id="rId4"/>
              </a:rPr>
              <a:t>/</a:t>
            </a:r>
            <a:r>
              <a:rPr lang="fr-FR" sz="1400" dirty="0" smtClean="0"/>
              <a:t> , </a:t>
            </a:r>
            <a:r>
              <a:rPr lang="fr-FR" sz="1400" dirty="0"/>
              <a:t>dans le cadre notamment des trinômes académiques ;</a:t>
            </a:r>
          </a:p>
          <a:p>
            <a:pPr algn="just"/>
            <a:r>
              <a:rPr lang="fr-FR" sz="1400" dirty="0"/>
              <a:t>les lieux de mémoire </a:t>
            </a:r>
            <a:r>
              <a:rPr lang="fr-FR" sz="1400" dirty="0">
                <a:hlinkClick r:id="rId5"/>
              </a:rPr>
              <a:t>https://</a:t>
            </a:r>
            <a:r>
              <a:rPr lang="fr-FR" sz="1400" dirty="0" smtClean="0">
                <a:hlinkClick r:id="rId5"/>
              </a:rPr>
              <a:t>www.cheminsdememoire.gouv.fr/</a:t>
            </a:r>
            <a:r>
              <a:rPr lang="fr-FR" sz="1400" dirty="0" err="1" smtClean="0">
                <a:hlinkClick r:id="rId5"/>
              </a:rPr>
              <a:t>fr</a:t>
            </a:r>
            <a:r>
              <a:rPr lang="fr-FR" sz="1400" dirty="0" smtClean="0">
                <a:hlinkClick r:id="rId5"/>
              </a:rPr>
              <a:t>/offre-</a:t>
            </a:r>
            <a:r>
              <a:rPr lang="fr-FR" sz="1400" dirty="0" err="1" smtClean="0">
                <a:hlinkClick r:id="rId5"/>
              </a:rPr>
              <a:t>pedagogique</a:t>
            </a:r>
            <a:r>
              <a:rPr lang="fr-FR" sz="1400" dirty="0" smtClean="0">
                <a:hlinkClick r:id="rId5"/>
              </a:rPr>
              <a:t>-des-lieux-de-mémoire</a:t>
            </a:r>
            <a:r>
              <a:rPr lang="fr-FR" sz="1400" dirty="0" smtClean="0"/>
              <a:t> ;</a:t>
            </a:r>
            <a:endParaRPr lang="fr-FR" sz="1400" dirty="0"/>
          </a:p>
          <a:p>
            <a:pPr algn="just"/>
            <a:r>
              <a:rPr lang="fr-FR" sz="1400" dirty="0"/>
              <a:t>Les associations mémorielles et du monde combattant : elle a par exemple un partenariat spécifique avec la </a:t>
            </a:r>
            <a:r>
              <a:rPr lang="fr-FR" sz="1400" dirty="0" smtClean="0"/>
              <a:t>FNAM</a:t>
            </a:r>
            <a:r>
              <a:rPr lang="fr-FR" sz="1400" dirty="0"/>
              <a:t> </a:t>
            </a:r>
            <a:r>
              <a:rPr lang="fr-FR" sz="1400" dirty="0">
                <a:hlinkClick r:id="rId6"/>
              </a:rPr>
              <a:t>https://www.federation-maginot.com/category/commission-memoire</a:t>
            </a:r>
            <a:r>
              <a:rPr lang="fr-FR" sz="1400" dirty="0" smtClean="0">
                <a:hlinkClick r:id="rId6"/>
              </a:rPr>
              <a:t>/</a:t>
            </a:r>
            <a:r>
              <a:rPr lang="fr-FR" sz="1400" dirty="0" smtClean="0"/>
              <a:t> . </a:t>
            </a:r>
            <a:endParaRPr lang="fr-FR" sz="1400" dirty="0"/>
          </a:p>
          <a:p>
            <a:pPr algn="just">
              <a:buFont typeface="Wingdings" panose="05000000000000000000" pitchFamily="2" charset="2"/>
              <a:buChar char="Ø"/>
            </a:pPr>
            <a:r>
              <a:rPr lang="fr-FR" sz="1400" dirty="0"/>
              <a:t>Sur le plan international, elle agit en partenariat avec :</a:t>
            </a:r>
          </a:p>
          <a:p>
            <a:pPr algn="just"/>
            <a:r>
              <a:rPr lang="fr-FR" sz="1400" dirty="0"/>
              <a:t>l’Agence de l‘enseignement français à l’étranger </a:t>
            </a:r>
            <a:r>
              <a:rPr lang="fr-FR" sz="1400" dirty="0">
                <a:hlinkClick r:id="rId7"/>
              </a:rPr>
              <a:t>https://</a:t>
            </a:r>
            <a:r>
              <a:rPr lang="fr-FR" sz="1400" dirty="0" smtClean="0">
                <a:hlinkClick r:id="rId7"/>
              </a:rPr>
              <a:t>www.aefe.fr/ressources-et-projets-pedagogiques-des-partenaires-de-laefe#rub11</a:t>
            </a:r>
            <a:r>
              <a:rPr lang="fr-FR" sz="1400" dirty="0" smtClean="0"/>
              <a:t> ;</a:t>
            </a:r>
            <a:endParaRPr lang="fr-FR" sz="1400" dirty="0" smtClean="0"/>
          </a:p>
          <a:p>
            <a:pPr algn="just"/>
            <a:r>
              <a:rPr lang="fr-FR" sz="1400" dirty="0"/>
              <a:t>l</a:t>
            </a:r>
            <a:r>
              <a:rPr lang="fr-FR" sz="1400" dirty="0" smtClean="0"/>
              <a:t>e Souvenir Français </a:t>
            </a:r>
            <a:r>
              <a:rPr lang="fr-FR" sz="1400" dirty="0">
                <a:hlinkClick r:id="rId8"/>
              </a:rPr>
              <a:t>https://le-souvenir-francais.fr</a:t>
            </a:r>
            <a:r>
              <a:rPr lang="fr-FR" sz="1400" dirty="0" smtClean="0">
                <a:hlinkClick r:id="rId8"/>
              </a:rPr>
              <a:t>/</a:t>
            </a:r>
            <a:r>
              <a:rPr lang="fr-FR" sz="1400" dirty="0" smtClean="0"/>
              <a:t> ;</a:t>
            </a:r>
            <a:endParaRPr lang="fr-FR" sz="1400" dirty="0"/>
          </a:p>
          <a:p>
            <a:pPr algn="just"/>
            <a:r>
              <a:rPr lang="fr-FR" sz="1400" dirty="0" smtClean="0"/>
              <a:t>l’Office </a:t>
            </a:r>
            <a:r>
              <a:rPr lang="fr-FR" sz="1400" dirty="0"/>
              <a:t>franco-allemand de la jeunesse </a:t>
            </a:r>
            <a:r>
              <a:rPr lang="fr-FR" sz="1400" dirty="0">
                <a:hlinkClick r:id="rId9"/>
              </a:rPr>
              <a:t>https://www.ofaj.org</a:t>
            </a:r>
            <a:r>
              <a:rPr lang="fr-FR" sz="1400" dirty="0" smtClean="0">
                <a:hlinkClick r:id="rId9"/>
              </a:rPr>
              <a:t>/</a:t>
            </a:r>
            <a:r>
              <a:rPr lang="fr-FR" sz="1400" dirty="0" smtClean="0"/>
              <a:t> ;</a:t>
            </a:r>
            <a:endParaRPr lang="fr-FR" sz="1400" dirty="0"/>
          </a:p>
          <a:p>
            <a:pPr algn="just"/>
            <a:r>
              <a:rPr lang="fr-FR" sz="1400" dirty="0"/>
              <a:t>le réseau des 90 attachés de défense implantés dans différents pays. </a:t>
            </a:r>
          </a:p>
          <a:p>
            <a:pPr algn="just">
              <a:buFont typeface="Wingdings" panose="05000000000000000000" pitchFamily="2" charset="2"/>
              <a:buChar char="Ø"/>
            </a:pPr>
            <a:endParaRPr lang="fr-FR" sz="1400" dirty="0">
              <a:solidFill>
                <a:schemeClr val="accent6"/>
              </a:solidFill>
            </a:endParaRPr>
          </a:p>
          <a:p>
            <a:pPr algn="just">
              <a:buFont typeface="Wingdings" panose="05000000000000000000" pitchFamily="2" charset="2"/>
              <a:buChar char="Ø"/>
            </a:pPr>
            <a:endParaRPr lang="fr-FR" sz="1400" dirty="0">
              <a:solidFill>
                <a:schemeClr val="accent6"/>
              </a:solidFill>
            </a:endParaRPr>
          </a:p>
          <a:p>
            <a:pPr algn="just">
              <a:buFont typeface="Wingdings" panose="05000000000000000000" pitchFamily="2" charset="2"/>
              <a:buChar char="Ø"/>
            </a:pPr>
            <a:endParaRPr lang="fr-FR" sz="1600" dirty="0">
              <a:solidFill>
                <a:schemeClr val="accent6"/>
              </a:solidFill>
            </a:endParaRPr>
          </a:p>
          <a:p>
            <a:pPr marL="0" indent="0" algn="just">
              <a:buNone/>
            </a:pPr>
            <a:endParaRPr lang="fr-FR" sz="3200" dirty="0"/>
          </a:p>
          <a:p>
            <a:pPr algn="just"/>
            <a:endParaRPr lang="fr-FR" dirty="0"/>
          </a:p>
          <a:p>
            <a:pPr algn="just"/>
            <a:endParaRPr lang="fr-FR" dirty="0"/>
          </a:p>
          <a:p>
            <a:pPr algn="just">
              <a:buFont typeface="Wingdings" panose="05000000000000000000" pitchFamily="2" charset="2"/>
              <a:buChar char="Ø"/>
            </a:pPr>
            <a:endParaRPr lang="fr-FR" dirty="0"/>
          </a:p>
          <a:p>
            <a:pPr marL="0" indent="0" algn="just">
              <a:buNone/>
            </a:pPr>
            <a:endParaRPr lang="fr-FR" dirty="0"/>
          </a:p>
          <a:p>
            <a:pPr algn="just"/>
            <a:endParaRPr lang="fr-FR" dirty="0"/>
          </a:p>
        </p:txBody>
      </p:sp>
      <p:sp>
        <p:nvSpPr>
          <p:cNvPr id="7" name="Shape 9"/>
          <p:cNvSpPr/>
          <p:nvPr/>
        </p:nvSpPr>
        <p:spPr>
          <a:xfrm>
            <a:off x="544712" y="1023628"/>
            <a:ext cx="8380955"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000" b="1" dirty="0">
                <a:solidFill>
                  <a:schemeClr val="bg1"/>
                </a:solidFill>
              </a:rPr>
              <a:t>                                                                              </a:t>
            </a:r>
          </a:p>
          <a:p>
            <a:pPr lvl="3" algn="ctr"/>
            <a:r>
              <a:rPr lang="fr-FR" sz="2000" b="1" dirty="0">
                <a:solidFill>
                  <a:schemeClr val="bg1"/>
                </a:solidFill>
              </a:rPr>
              <a:t>                                                                                                                     	</a:t>
            </a:r>
            <a:r>
              <a:rPr lang="fr-FR" sz="2000" b="1" dirty="0">
                <a:solidFill>
                  <a:schemeClr val="bg1"/>
                </a:solidFill>
                <a:latin typeface="Marianne" panose="02000000000000000000" pitchFamily="50" charset="0"/>
              </a:rPr>
              <a:t>Le soutien partenarial et international </a:t>
            </a:r>
          </a:p>
          <a:p>
            <a:pPr lvl="3" algn="ctr"/>
            <a:r>
              <a:rPr lang="fr-FR" sz="2000" b="1" dirty="0">
                <a:solidFill>
                  <a:schemeClr val="bg1"/>
                </a:solidFill>
                <a:latin typeface="Marianne" panose="02000000000000000000" pitchFamily="50" charset="0"/>
              </a:rPr>
              <a:t>                                                                                                  des projets d’enseignement de défense</a:t>
            </a:r>
          </a:p>
          <a:p>
            <a:pPr lvl="3" algn="ctr"/>
            <a:r>
              <a:rPr lang="fr-FR" sz="2000" b="1" dirty="0">
                <a:solidFill>
                  <a:schemeClr val="bg1"/>
                </a:solidFill>
                <a:latin typeface="Marianne" panose="02000000000000000000" pitchFamily="50" charset="0"/>
              </a:rPr>
              <a:t>                                                                                                                           </a:t>
            </a:r>
            <a:endParaRPr lang="fr-FR" sz="2000" dirty="0">
              <a:solidFill>
                <a:schemeClr val="bg1"/>
              </a:solidFill>
              <a:latin typeface="Marianne" panose="02000000000000000000" pitchFamily="50" charset="0"/>
            </a:endParaRPr>
          </a:p>
        </p:txBody>
      </p:sp>
    </p:spTree>
    <p:extLst>
      <p:ext uri="{BB962C8B-B14F-4D97-AF65-F5344CB8AC3E}">
        <p14:creationId xmlns:p14="http://schemas.microsoft.com/office/powerpoint/2010/main" val="426454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79241" y="1828799"/>
            <a:ext cx="8380955" cy="4680155"/>
          </a:xfrm>
        </p:spPr>
        <p:txBody>
          <a:bodyPr>
            <a:normAutofit/>
          </a:bodyPr>
          <a:lstStyle/>
          <a:p>
            <a:pPr marL="0" indent="0" algn="just">
              <a:buNone/>
            </a:pPr>
            <a:endParaRPr lang="fr-FR" sz="1400" dirty="0"/>
          </a:p>
          <a:p>
            <a:pPr algn="just">
              <a:buFont typeface="Wingdings" panose="05000000000000000000" pitchFamily="2" charset="2"/>
              <a:buChar char="Ø"/>
            </a:pPr>
            <a:r>
              <a:rPr lang="fr-FR" sz="1400" dirty="0"/>
              <a:t>Pour tout complément d’informations, vous pouvez contacter le Bureau de l’action pédagogique et de l’information mémorielles (BAPIM) de la DPMA :</a:t>
            </a:r>
          </a:p>
          <a:p>
            <a:pPr marL="0" indent="0" algn="just">
              <a:buNone/>
            </a:pPr>
            <a:endParaRPr lang="fr-FR" sz="1400" dirty="0"/>
          </a:p>
          <a:p>
            <a:pPr algn="just"/>
            <a:r>
              <a:rPr lang="fr-FR" sz="1400" dirty="0"/>
              <a:t>Le pôle </a:t>
            </a:r>
            <a:r>
              <a:rPr lang="fr-FR" sz="1400" dirty="0" smtClean="0"/>
              <a:t>Soutien </a:t>
            </a:r>
            <a:r>
              <a:rPr lang="fr-FR" sz="1400" dirty="0"/>
              <a:t>aux projets pédagogiques pour tout ce qui concerne le soutien financier, partenarial et la valorisation nationale de vos projets : </a:t>
            </a:r>
          </a:p>
          <a:p>
            <a:pPr marL="0" indent="0" algn="ctr">
              <a:buNone/>
            </a:pPr>
            <a:r>
              <a:rPr lang="fr-FR" sz="1400" dirty="0">
                <a:hlinkClick r:id="rId3"/>
              </a:rPr>
              <a:t>dpma-bapi.correspondant.fct@intradef.gouv.fr</a:t>
            </a:r>
            <a:endParaRPr lang="fr-FR" sz="1400" dirty="0">
              <a:solidFill>
                <a:schemeClr val="accent6"/>
              </a:solidFill>
            </a:endParaRPr>
          </a:p>
          <a:p>
            <a:pPr marL="0" indent="0" algn="just">
              <a:buNone/>
            </a:pPr>
            <a:endParaRPr lang="fr-FR" sz="1400" dirty="0">
              <a:solidFill>
                <a:schemeClr val="accent6"/>
              </a:solidFill>
            </a:endParaRPr>
          </a:p>
          <a:p>
            <a:pPr algn="just"/>
            <a:r>
              <a:rPr lang="fr-FR" sz="1400" dirty="0"/>
              <a:t>L</a:t>
            </a:r>
            <a:r>
              <a:rPr lang="fr-FR" sz="1400" dirty="0" smtClean="0"/>
              <a:t>e </a:t>
            </a:r>
            <a:r>
              <a:rPr lang="fr-FR" sz="1400" dirty="0"/>
              <a:t>pôle </a:t>
            </a:r>
            <a:r>
              <a:rPr lang="fr-FR" sz="1400" dirty="0" smtClean="0"/>
              <a:t>Rayonnement </a:t>
            </a:r>
            <a:r>
              <a:rPr lang="fr-FR" sz="1400" dirty="0"/>
              <a:t>de la politique mémorielle </a:t>
            </a:r>
            <a:r>
              <a:rPr lang="fr-FR" sz="1400" dirty="0" smtClean="0"/>
              <a:t>pour tout </a:t>
            </a:r>
            <a:r>
              <a:rPr lang="fr-FR" sz="1400" dirty="0"/>
              <a:t>ce qui concerne le soutien pédagogique (en particulier abonnement à la revue « Les chemins de la mémoire », accès à Educ@def et au site Internet « Les chemins de la mémoire » ) et le soutien international : </a:t>
            </a:r>
          </a:p>
          <a:p>
            <a:pPr marL="0" indent="0" algn="ctr">
              <a:buNone/>
            </a:pPr>
            <a:r>
              <a:rPr lang="fr-FR" sz="1400" dirty="0"/>
              <a:t>    </a:t>
            </a:r>
            <a:r>
              <a:rPr lang="fr-FR" sz="1400" dirty="0">
                <a:hlinkClick r:id="rId4"/>
              </a:rPr>
              <a:t>dpma-cheminsdememoire.redac.fct@intradef.gouv.fr</a:t>
            </a:r>
            <a:endParaRPr lang="fr-FR" sz="1400" dirty="0"/>
          </a:p>
          <a:p>
            <a:pPr algn="just"/>
            <a:endParaRPr lang="fr-FR" dirty="0"/>
          </a:p>
          <a:p>
            <a:pPr marL="0" indent="0" algn="ctr">
              <a:buNone/>
            </a:pPr>
            <a:r>
              <a:rPr lang="fr-FR" sz="1400" b="1" dirty="0">
                <a:solidFill>
                  <a:schemeClr val="accent5">
                    <a:lumMod val="75000"/>
                  </a:schemeClr>
                </a:solidFill>
              </a:rPr>
              <a:t>Cette mallette a été </a:t>
            </a:r>
            <a:r>
              <a:rPr lang="fr-FR" sz="1400" b="1" dirty="0" smtClean="0">
                <a:solidFill>
                  <a:schemeClr val="accent5">
                    <a:lumMod val="75000"/>
                  </a:schemeClr>
                </a:solidFill>
              </a:rPr>
              <a:t>conçue </a:t>
            </a:r>
            <a:r>
              <a:rPr lang="fr-FR" sz="1400" b="1" dirty="0">
                <a:solidFill>
                  <a:schemeClr val="accent5">
                    <a:lumMod val="75000"/>
                  </a:schemeClr>
                </a:solidFill>
              </a:rPr>
              <a:t>en partenariat </a:t>
            </a:r>
            <a:r>
              <a:rPr lang="fr-FR" sz="1400" b="1" dirty="0" smtClean="0">
                <a:solidFill>
                  <a:schemeClr val="accent5">
                    <a:lumMod val="75000"/>
                  </a:schemeClr>
                </a:solidFill>
              </a:rPr>
              <a:t>avec l’attaché de défense près l’ambassade de France à Belgrade.</a:t>
            </a:r>
            <a:endParaRPr lang="fr-FR" sz="1400" dirty="0"/>
          </a:p>
          <a:p>
            <a:pPr algn="just"/>
            <a:endParaRPr lang="fr-FR" dirty="0"/>
          </a:p>
        </p:txBody>
      </p:sp>
      <p:sp>
        <p:nvSpPr>
          <p:cNvPr id="7" name="Shape 9"/>
          <p:cNvSpPr/>
          <p:nvPr/>
        </p:nvSpPr>
        <p:spPr>
          <a:xfrm>
            <a:off x="279240" y="843519"/>
            <a:ext cx="8380955"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000" b="1" dirty="0">
                <a:solidFill>
                  <a:schemeClr val="bg1"/>
                </a:solidFill>
                <a:latin typeface="Marianne" panose="02000000000000000000" pitchFamily="50" charset="0"/>
              </a:rPr>
              <a:t>Vos contacts à la DPMA </a:t>
            </a:r>
          </a:p>
        </p:txBody>
      </p:sp>
    </p:spTree>
    <p:extLst>
      <p:ext uri="{BB962C8B-B14F-4D97-AF65-F5344CB8AC3E}">
        <p14:creationId xmlns:p14="http://schemas.microsoft.com/office/powerpoint/2010/main" val="185382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563" y="1653087"/>
            <a:ext cx="8586328" cy="4945626"/>
          </a:xfrm>
        </p:spPr>
        <p:txBody>
          <a:bodyPr>
            <a:normAutofit lnSpcReduction="10000"/>
          </a:bodyPr>
          <a:lstStyle/>
          <a:p>
            <a:pPr algn="just"/>
            <a:endParaRPr lang="fr-FR" sz="900" dirty="0"/>
          </a:p>
          <a:p>
            <a:pPr algn="just">
              <a:spcBef>
                <a:spcPts val="0"/>
              </a:spcBef>
              <a:buFont typeface="Wingdings" panose="05000000000000000000" pitchFamily="2" charset="2"/>
              <a:buChar char="Ø"/>
            </a:pPr>
            <a:r>
              <a:rPr lang="fr-FR" sz="1400" dirty="0"/>
              <a:t>La Direction des patrimoines, de la mémoire et des archives (DPMA) du ministère des armées soutient les projets d’enseignement de défense </a:t>
            </a:r>
            <a:r>
              <a:rPr lang="fr-FR" sz="1400" b="1" dirty="0"/>
              <a:t>des établissements </a:t>
            </a:r>
            <a:r>
              <a:rPr lang="fr-FR" sz="1400" b="1" dirty="0" smtClean="0"/>
              <a:t>relevant de l’</a:t>
            </a:r>
            <a:r>
              <a:rPr lang="fr-FR" sz="1400" b="1" dirty="0"/>
              <a:t>É</a:t>
            </a:r>
            <a:r>
              <a:rPr lang="fr-FR" sz="1400" b="1" dirty="0" smtClean="0"/>
              <a:t>ducation nationale, de </a:t>
            </a:r>
            <a:r>
              <a:rPr lang="fr-FR" sz="1400" b="1" dirty="0"/>
              <a:t>l’Enseignement </a:t>
            </a:r>
            <a:r>
              <a:rPr lang="fr-FR" sz="1400" b="1" dirty="0" smtClean="0"/>
              <a:t>agricole, ainsi que des établissements du réseau de l’Agence de l’enseignement français à l’étranger.</a:t>
            </a:r>
            <a:endParaRPr lang="fr-FR" sz="1400" b="1" dirty="0"/>
          </a:p>
          <a:p>
            <a:pPr algn="just">
              <a:spcBef>
                <a:spcPts val="0"/>
              </a:spcBef>
              <a:buFont typeface="Wingdings" panose="05000000000000000000" pitchFamily="2" charset="2"/>
              <a:buChar char="Ø"/>
            </a:pPr>
            <a:endParaRPr lang="fr-FR" sz="1400" b="1" dirty="0">
              <a:latin typeface="Marianne" panose="02000000000000000000"/>
            </a:endParaRPr>
          </a:p>
          <a:p>
            <a:pPr algn="just">
              <a:spcBef>
                <a:spcPts val="0"/>
              </a:spcBef>
              <a:buFont typeface="Wingdings" panose="05000000000000000000" pitchFamily="2" charset="2"/>
              <a:buChar char="Ø"/>
            </a:pPr>
            <a:endParaRPr lang="fr-FR" sz="1400" b="1" dirty="0">
              <a:latin typeface="Marianne" panose="02000000000000000000"/>
            </a:endParaRPr>
          </a:p>
          <a:p>
            <a:pPr algn="just">
              <a:spcBef>
                <a:spcPts val="0"/>
              </a:spcBef>
              <a:buFont typeface="Wingdings" panose="05000000000000000000" pitchFamily="2" charset="2"/>
              <a:buChar char="Ø"/>
            </a:pPr>
            <a:r>
              <a:rPr lang="fr-FR" sz="1400" dirty="0" smtClean="0">
                <a:latin typeface="Marianne" panose="02000000000000000000"/>
              </a:rPr>
              <a:t>L’ensemble des dispositifs de soutien et d’accompagnement est </a:t>
            </a:r>
            <a:r>
              <a:rPr lang="fr-FR" sz="1400" dirty="0">
                <a:latin typeface="Marianne" panose="02000000000000000000"/>
              </a:rPr>
              <a:t>proposé aux attachés de défense qui ont un rôle important dans l’enseignement de défense en tant que relais à l’étranger de la politique de défense dont le volet mémoriel fait partie intégrante, ainsi qu’aux </a:t>
            </a:r>
            <a:r>
              <a:rPr lang="fr-FR" sz="1400" dirty="0" smtClean="0">
                <a:latin typeface="Marianne" panose="02000000000000000000"/>
              </a:rPr>
              <a:t>établissements </a:t>
            </a:r>
            <a:r>
              <a:rPr lang="fr-FR" sz="1400" dirty="0">
                <a:latin typeface="Marianne" panose="02000000000000000000"/>
              </a:rPr>
              <a:t>du réseau de l’Agence de l’enseignement français à l’étranger (AEFE). </a:t>
            </a:r>
            <a:r>
              <a:rPr lang="fr-FR" sz="1400" dirty="0">
                <a:latin typeface="Marianne" panose="02000000000000000000"/>
                <a:ea typeface="Calibri" panose="020F0502020204030204" pitchFamily="34" charset="0"/>
                <a:cs typeface="Times New Roman" panose="02020603050405020304" pitchFamily="18" charset="0"/>
              </a:rPr>
              <a:t>La DPMA, en lien fort avec la direction générale des relations internationales et de la stratégie (DGRIS) du ministère des armées, est par ailleurs chargée de développer des actions de mémoire partagée (patrimoniales, commémoratives et pédagogiques) impliquant le réseau des attachés de défense. </a:t>
            </a:r>
          </a:p>
          <a:p>
            <a:pPr algn="just">
              <a:spcBef>
                <a:spcPts val="0"/>
              </a:spcBef>
              <a:buFont typeface="Wingdings" panose="05000000000000000000" pitchFamily="2" charset="2"/>
              <a:buChar char="Ø"/>
            </a:pPr>
            <a:endParaRPr lang="fr-FR" sz="1400" dirty="0"/>
          </a:p>
          <a:p>
            <a:pPr algn="just">
              <a:buFont typeface="Wingdings" panose="05000000000000000000" pitchFamily="2" charset="2"/>
              <a:buChar char="Ø"/>
            </a:pPr>
            <a:r>
              <a:rPr lang="fr-FR" sz="1400" dirty="0"/>
              <a:t>Ce soutien s’exerce de trois </a:t>
            </a:r>
            <a:r>
              <a:rPr lang="fr-FR" sz="1400" dirty="0" smtClean="0"/>
              <a:t>façons : </a:t>
            </a:r>
            <a:endParaRPr lang="fr-FR" sz="1400" dirty="0"/>
          </a:p>
          <a:p>
            <a:pPr lvl="1" algn="just"/>
            <a:r>
              <a:rPr lang="fr-FR" sz="1400" dirty="0"/>
              <a:t>Un soutien pédagogique aux projets d’enseignement de </a:t>
            </a:r>
            <a:r>
              <a:rPr lang="fr-FR" sz="1400" dirty="0" smtClean="0"/>
              <a:t>défense ;</a:t>
            </a:r>
            <a:endParaRPr lang="fr-FR" sz="1400" dirty="0"/>
          </a:p>
          <a:p>
            <a:pPr lvl="1" algn="just"/>
            <a:r>
              <a:rPr lang="fr-FR" sz="1400" dirty="0"/>
              <a:t>Un soutien financier au moyen de subventions aux actions ;</a:t>
            </a:r>
          </a:p>
          <a:p>
            <a:pPr lvl="1" algn="just"/>
            <a:r>
              <a:rPr lang="fr-FR" sz="1400" dirty="0"/>
              <a:t>Un soutien en termes de rayonnement, pour mettre en lumière l’action d’enseignement de défense des établissements.</a:t>
            </a:r>
          </a:p>
          <a:p>
            <a:pPr marL="0" lvl="0" indent="0">
              <a:buNone/>
            </a:pPr>
            <a:endParaRPr lang="fr-FR" sz="1100" dirty="0"/>
          </a:p>
          <a:p>
            <a:pPr marL="0" lvl="0" indent="0" algn="ctr">
              <a:lnSpc>
                <a:spcPct val="100000"/>
              </a:lnSpc>
              <a:spcBef>
                <a:spcPts val="0"/>
              </a:spcBef>
              <a:buNone/>
            </a:pPr>
            <a:r>
              <a:rPr lang="fr-FR" sz="1400" b="1" dirty="0">
                <a:solidFill>
                  <a:schemeClr val="accent5">
                    <a:lumMod val="75000"/>
                  </a:schemeClr>
                </a:solidFill>
              </a:rPr>
              <a:t>Cette mallette précise le contenu de ces ressources </a:t>
            </a:r>
          </a:p>
          <a:p>
            <a:pPr marL="0" lvl="0" indent="0" algn="ctr">
              <a:lnSpc>
                <a:spcPct val="100000"/>
              </a:lnSpc>
              <a:spcBef>
                <a:spcPts val="0"/>
              </a:spcBef>
              <a:buNone/>
            </a:pPr>
            <a:r>
              <a:rPr lang="fr-FR" sz="1400" b="1" dirty="0">
                <a:solidFill>
                  <a:schemeClr val="accent5">
                    <a:lumMod val="75000"/>
                  </a:schemeClr>
                </a:solidFill>
              </a:rPr>
              <a:t>et leurs modalités concrètes de mise en œuvre. </a:t>
            </a:r>
            <a:endParaRPr lang="fr-FR" dirty="0"/>
          </a:p>
        </p:txBody>
      </p:sp>
      <p:sp>
        <p:nvSpPr>
          <p:cNvPr id="4" name="Shape 9"/>
          <p:cNvSpPr>
            <a:spLocks noGrp="1"/>
          </p:cNvSpPr>
          <p:nvPr>
            <p:ph type="title"/>
          </p:nvPr>
        </p:nvSpPr>
        <p:spPr>
          <a:xfrm>
            <a:off x="377563" y="941442"/>
            <a:ext cx="8586328" cy="711645"/>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normAutofit fontScale="90000"/>
          </a:bodyP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200" b="1" dirty="0">
                <a:solidFill>
                  <a:schemeClr val="bg1"/>
                </a:solidFill>
                <a:latin typeface="Marianne" panose="02000000000000000000" pitchFamily="50" charset="0"/>
              </a:rPr>
              <a:t>                                                                                           L’essentiel à retenir</a:t>
            </a:r>
          </a:p>
        </p:txBody>
      </p:sp>
    </p:spTree>
    <p:extLst>
      <p:ext uri="{BB962C8B-B14F-4D97-AF65-F5344CB8AC3E}">
        <p14:creationId xmlns:p14="http://schemas.microsoft.com/office/powerpoint/2010/main" val="3534856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563" y="1653087"/>
            <a:ext cx="8586328" cy="4945626"/>
          </a:xfrm>
        </p:spPr>
        <p:txBody>
          <a:bodyPr>
            <a:normAutofit/>
          </a:bodyPr>
          <a:lstStyle/>
          <a:p>
            <a:pPr algn="just"/>
            <a:endParaRPr lang="fr-FR" sz="900" dirty="0"/>
          </a:p>
          <a:p>
            <a:pPr algn="just"/>
            <a:endParaRPr lang="fr-FR" sz="900" dirty="0"/>
          </a:p>
          <a:p>
            <a:pPr marL="0" indent="0" algn="just">
              <a:buNone/>
            </a:pPr>
            <a:endParaRPr lang="fr-FR" sz="900" dirty="0"/>
          </a:p>
          <a:p>
            <a:pPr>
              <a:buFont typeface="Wingdings" panose="05000000000000000000" pitchFamily="2" charset="2"/>
              <a:buChar char="Ø"/>
            </a:pPr>
            <a:r>
              <a:rPr lang="fr-FR" sz="1400" b="1" dirty="0">
                <a:solidFill>
                  <a:schemeClr val="accent5">
                    <a:lumMod val="75000"/>
                  </a:schemeClr>
                </a:solidFill>
              </a:rPr>
              <a:t>Le cadre du soutien : l’enseignement de </a:t>
            </a:r>
            <a:r>
              <a:rPr lang="fr-FR" sz="1400" b="1" dirty="0" smtClean="0">
                <a:solidFill>
                  <a:schemeClr val="accent5">
                    <a:lumMod val="75000"/>
                  </a:schemeClr>
                </a:solidFill>
              </a:rPr>
              <a:t>défense (diapositive </a:t>
            </a:r>
            <a:r>
              <a:rPr lang="fr-FR" sz="1400" b="1" dirty="0">
                <a:solidFill>
                  <a:schemeClr val="accent5">
                    <a:lumMod val="75000"/>
                  </a:schemeClr>
                </a:solidFill>
              </a:rPr>
              <a:t>4 </a:t>
            </a:r>
            <a:r>
              <a:rPr lang="fr-FR" sz="1400" b="1" dirty="0" smtClean="0">
                <a:solidFill>
                  <a:schemeClr val="accent5">
                    <a:lumMod val="75000"/>
                  </a:schemeClr>
                </a:solidFill>
              </a:rPr>
              <a:t>à 7)</a:t>
            </a:r>
            <a:endParaRPr lang="fr-FR" sz="1400" b="1" dirty="0">
              <a:solidFill>
                <a:schemeClr val="accent5">
                  <a:lumMod val="75000"/>
                </a:schemeClr>
              </a:solidFill>
            </a:endParaRPr>
          </a:p>
          <a:p>
            <a:pPr marL="0" indent="0">
              <a:buNone/>
            </a:pPr>
            <a:endParaRPr lang="fr-FR" sz="1400" b="1" dirty="0">
              <a:solidFill>
                <a:schemeClr val="accent5">
                  <a:lumMod val="75000"/>
                </a:schemeClr>
              </a:solidFill>
            </a:endParaRPr>
          </a:p>
          <a:p>
            <a:pPr>
              <a:buFont typeface="Wingdings" panose="05000000000000000000" pitchFamily="2" charset="2"/>
              <a:buChar char="Ø"/>
            </a:pPr>
            <a:r>
              <a:rPr lang="fr-FR" sz="1400" b="1" dirty="0">
                <a:solidFill>
                  <a:schemeClr val="accent5">
                    <a:lumMod val="75000"/>
                  </a:schemeClr>
                </a:solidFill>
              </a:rPr>
              <a:t>Le soutien pédagogique </a:t>
            </a:r>
            <a:r>
              <a:rPr lang="fr-FR" sz="1400" b="1" dirty="0" smtClean="0">
                <a:solidFill>
                  <a:schemeClr val="accent5">
                    <a:lumMod val="75000"/>
                  </a:schemeClr>
                </a:solidFill>
              </a:rPr>
              <a:t>(diapositives 8 </a:t>
            </a:r>
            <a:r>
              <a:rPr lang="fr-FR" sz="1400" b="1" dirty="0">
                <a:solidFill>
                  <a:schemeClr val="accent5">
                    <a:lumMod val="75000"/>
                  </a:schemeClr>
                </a:solidFill>
              </a:rPr>
              <a:t>à </a:t>
            </a:r>
            <a:r>
              <a:rPr lang="fr-FR" sz="1400" b="1" dirty="0" smtClean="0">
                <a:solidFill>
                  <a:schemeClr val="accent5">
                    <a:lumMod val="75000"/>
                  </a:schemeClr>
                </a:solidFill>
              </a:rPr>
              <a:t>11)</a:t>
            </a:r>
            <a:endParaRPr lang="fr-FR" sz="1400" b="1" dirty="0">
              <a:solidFill>
                <a:schemeClr val="accent5">
                  <a:lumMod val="75000"/>
                </a:schemeClr>
              </a:solidFill>
            </a:endParaRPr>
          </a:p>
          <a:p>
            <a:pPr marL="0" indent="0">
              <a:buNone/>
            </a:pPr>
            <a:r>
              <a:rPr lang="fr-FR" sz="1400" b="1" dirty="0">
                <a:solidFill>
                  <a:schemeClr val="accent5">
                    <a:lumMod val="75000"/>
                  </a:schemeClr>
                </a:solidFill>
              </a:rPr>
              <a:t> </a:t>
            </a:r>
          </a:p>
          <a:p>
            <a:pPr>
              <a:buFont typeface="Wingdings" panose="05000000000000000000" pitchFamily="2" charset="2"/>
              <a:buChar char="Ø"/>
            </a:pPr>
            <a:r>
              <a:rPr lang="fr-FR" sz="1400" b="1" dirty="0">
                <a:solidFill>
                  <a:schemeClr val="accent5">
                    <a:lumMod val="75000"/>
                  </a:schemeClr>
                </a:solidFill>
              </a:rPr>
              <a:t>Le soutien financier </a:t>
            </a:r>
            <a:r>
              <a:rPr lang="fr-FR" sz="1400" b="1" dirty="0" smtClean="0">
                <a:solidFill>
                  <a:schemeClr val="accent5">
                    <a:lumMod val="75000"/>
                  </a:schemeClr>
                </a:solidFill>
              </a:rPr>
              <a:t>(diapositives 12 </a:t>
            </a:r>
            <a:r>
              <a:rPr lang="fr-FR" sz="1400" b="1" dirty="0">
                <a:solidFill>
                  <a:schemeClr val="accent5">
                    <a:lumMod val="75000"/>
                  </a:schemeClr>
                </a:solidFill>
              </a:rPr>
              <a:t>et </a:t>
            </a:r>
            <a:r>
              <a:rPr lang="fr-FR" sz="1400" b="1" dirty="0" smtClean="0">
                <a:solidFill>
                  <a:schemeClr val="accent5">
                    <a:lumMod val="75000"/>
                  </a:schemeClr>
                </a:solidFill>
              </a:rPr>
              <a:t>13)</a:t>
            </a:r>
            <a:endParaRPr lang="fr-FR" sz="1400" b="1" dirty="0">
              <a:solidFill>
                <a:schemeClr val="accent5">
                  <a:lumMod val="75000"/>
                </a:schemeClr>
              </a:solidFill>
            </a:endParaRPr>
          </a:p>
          <a:p>
            <a:pPr marL="0" indent="0">
              <a:buNone/>
            </a:pPr>
            <a:r>
              <a:rPr lang="fr-FR" sz="1400" b="1" dirty="0">
                <a:solidFill>
                  <a:schemeClr val="accent5">
                    <a:lumMod val="75000"/>
                  </a:schemeClr>
                </a:solidFill>
              </a:rPr>
              <a:t> </a:t>
            </a:r>
          </a:p>
          <a:p>
            <a:pPr>
              <a:buFont typeface="Wingdings" panose="05000000000000000000" pitchFamily="2" charset="2"/>
              <a:buChar char="Ø"/>
            </a:pPr>
            <a:r>
              <a:rPr lang="fr-FR" sz="1400" b="1" dirty="0">
                <a:solidFill>
                  <a:schemeClr val="accent5">
                    <a:lumMod val="75000"/>
                  </a:schemeClr>
                </a:solidFill>
              </a:rPr>
              <a:t>Le soutien en terme de rayonnement </a:t>
            </a:r>
            <a:r>
              <a:rPr lang="fr-FR" sz="1400" b="1" dirty="0" smtClean="0">
                <a:solidFill>
                  <a:schemeClr val="accent5">
                    <a:lumMod val="75000"/>
                  </a:schemeClr>
                </a:solidFill>
              </a:rPr>
              <a:t>(diapositives 14 </a:t>
            </a:r>
            <a:r>
              <a:rPr lang="fr-FR" sz="1400" b="1" dirty="0">
                <a:solidFill>
                  <a:schemeClr val="accent5">
                    <a:lumMod val="75000"/>
                  </a:schemeClr>
                </a:solidFill>
              </a:rPr>
              <a:t>et </a:t>
            </a:r>
            <a:r>
              <a:rPr lang="fr-FR" sz="1400" b="1" dirty="0" smtClean="0">
                <a:solidFill>
                  <a:schemeClr val="accent5">
                    <a:lumMod val="75000"/>
                  </a:schemeClr>
                </a:solidFill>
              </a:rPr>
              <a:t>15)</a:t>
            </a:r>
            <a:endParaRPr lang="fr-FR" sz="1400" b="1" dirty="0">
              <a:solidFill>
                <a:schemeClr val="accent5">
                  <a:lumMod val="75000"/>
                </a:schemeClr>
              </a:solidFill>
            </a:endParaRPr>
          </a:p>
          <a:p>
            <a:pPr>
              <a:buFont typeface="Wingdings" panose="05000000000000000000" pitchFamily="2" charset="2"/>
              <a:buChar char="Ø"/>
            </a:pPr>
            <a:endParaRPr lang="fr-FR" sz="1400" b="1" dirty="0">
              <a:solidFill>
                <a:schemeClr val="accent5">
                  <a:lumMod val="75000"/>
                </a:schemeClr>
              </a:solidFill>
            </a:endParaRPr>
          </a:p>
          <a:p>
            <a:pPr>
              <a:buFont typeface="Wingdings" panose="05000000000000000000" pitchFamily="2" charset="2"/>
              <a:buChar char="Ø"/>
            </a:pPr>
            <a:r>
              <a:rPr lang="fr-FR" sz="1400" b="1" dirty="0">
                <a:solidFill>
                  <a:schemeClr val="accent5">
                    <a:lumMod val="75000"/>
                  </a:schemeClr>
                </a:solidFill>
              </a:rPr>
              <a:t>Les contacts </a:t>
            </a:r>
            <a:r>
              <a:rPr lang="fr-FR" sz="1400" b="1" dirty="0" smtClean="0">
                <a:solidFill>
                  <a:schemeClr val="accent5">
                    <a:lumMod val="75000"/>
                  </a:schemeClr>
                </a:solidFill>
              </a:rPr>
              <a:t>(diapositive 16)</a:t>
            </a:r>
            <a:endParaRPr lang="fr-FR" sz="2000" b="1" dirty="0">
              <a:solidFill>
                <a:schemeClr val="accent5">
                  <a:lumMod val="75000"/>
                </a:schemeClr>
              </a:solidFill>
            </a:endParaRPr>
          </a:p>
          <a:p>
            <a:pPr algn="just"/>
            <a:endParaRPr lang="fr-FR" dirty="0"/>
          </a:p>
        </p:txBody>
      </p:sp>
      <p:sp>
        <p:nvSpPr>
          <p:cNvPr id="4" name="Shape 9"/>
          <p:cNvSpPr>
            <a:spLocks noGrp="1"/>
          </p:cNvSpPr>
          <p:nvPr>
            <p:ph type="title"/>
          </p:nvPr>
        </p:nvSpPr>
        <p:spPr>
          <a:xfrm>
            <a:off x="377563" y="941442"/>
            <a:ext cx="8586328" cy="711645"/>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normAutofit fontScale="90000"/>
          </a:bodyP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200" b="1" dirty="0">
                <a:solidFill>
                  <a:schemeClr val="bg1"/>
                </a:solidFill>
                <a:latin typeface="Marianne" panose="02000000000000000000" pitchFamily="50" charset="0"/>
              </a:rPr>
              <a:t>                                                                                           Contenu de la mallette</a:t>
            </a:r>
          </a:p>
        </p:txBody>
      </p:sp>
    </p:spTree>
    <p:extLst>
      <p:ext uri="{BB962C8B-B14F-4D97-AF65-F5344CB8AC3E}">
        <p14:creationId xmlns:p14="http://schemas.microsoft.com/office/powerpoint/2010/main" val="3113971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563" y="1653087"/>
            <a:ext cx="8586328" cy="4945626"/>
          </a:xfrm>
        </p:spPr>
        <p:txBody>
          <a:bodyPr>
            <a:normAutofit/>
          </a:bodyPr>
          <a:lstStyle/>
          <a:p>
            <a:pPr algn="just"/>
            <a:endParaRPr lang="fr-FR" sz="900" dirty="0"/>
          </a:p>
          <a:p>
            <a:pPr algn="just">
              <a:spcBef>
                <a:spcPts val="0"/>
              </a:spcBef>
              <a:buFont typeface="Wingdings" panose="05000000000000000000" pitchFamily="2" charset="2"/>
              <a:buChar char="Ø"/>
            </a:pPr>
            <a:r>
              <a:rPr lang="fr-FR" sz="1400" dirty="0"/>
              <a:t>La Direction des patrimoines, de la mémoire et des archives (DPMA) du ministère des armées </a:t>
            </a:r>
            <a:r>
              <a:rPr lang="fr-FR" sz="1400" b="1" dirty="0"/>
              <a:t>soutient la mission d’enseignement de défense exercée par l’Education nationale et l’Enseignement agricole. </a:t>
            </a:r>
          </a:p>
          <a:p>
            <a:pPr marL="0" indent="0" algn="just">
              <a:spcBef>
                <a:spcPts val="0"/>
              </a:spcBef>
              <a:buNone/>
            </a:pPr>
            <a:endParaRPr lang="fr-FR" sz="1400" dirty="0"/>
          </a:p>
          <a:p>
            <a:pPr marL="285750" lvl="1" indent="-285750" algn="just">
              <a:lnSpc>
                <a:spcPct val="100000"/>
              </a:lnSpc>
              <a:spcBef>
                <a:spcPts val="0"/>
              </a:spcBef>
              <a:buFont typeface="Wingdings" panose="05000000000000000000" pitchFamily="2" charset="2"/>
              <a:buChar char="Ø"/>
            </a:pPr>
            <a:r>
              <a:rPr lang="fr-FR" sz="1400" dirty="0"/>
              <a:t>Elle agit en </a:t>
            </a:r>
            <a:r>
              <a:rPr lang="fr-FR" sz="1400" b="1" dirty="0"/>
              <a:t>partenariat interministériel constant </a:t>
            </a:r>
            <a:r>
              <a:rPr lang="fr-FR" sz="1400" dirty="0"/>
              <a:t>avec le ministère de l’éducation nationale, de la jeunesse et des sports ainsi que le ministère de l’agriculture et de l’alimentation. </a:t>
            </a:r>
          </a:p>
          <a:p>
            <a:pPr marL="285750" lvl="1" indent="-285750" algn="just">
              <a:lnSpc>
                <a:spcPct val="100000"/>
              </a:lnSpc>
              <a:spcBef>
                <a:spcPts val="0"/>
              </a:spcBef>
              <a:buFont typeface="Wingdings" panose="05000000000000000000" pitchFamily="2" charset="2"/>
              <a:buChar char="Ø"/>
            </a:pPr>
            <a:endParaRPr lang="fr-FR" sz="1400" dirty="0"/>
          </a:p>
          <a:p>
            <a:pPr marL="285750" lvl="1" indent="-285750" algn="just">
              <a:lnSpc>
                <a:spcPct val="100000"/>
              </a:lnSpc>
              <a:spcBef>
                <a:spcPts val="0"/>
              </a:spcBef>
              <a:buFont typeface="Wingdings" panose="05000000000000000000" pitchFamily="2" charset="2"/>
              <a:buChar char="Ø"/>
            </a:pPr>
            <a:r>
              <a:rPr lang="fr-FR" sz="1400" dirty="0"/>
              <a:t>Dans ce cadre, elle soutient en moyenne chaque année 900 projets d’écoles, établissements scolaires, associations et collectivités territoriales. </a:t>
            </a:r>
          </a:p>
          <a:p>
            <a:pPr marL="285750" lvl="1" indent="-285750" algn="just">
              <a:lnSpc>
                <a:spcPct val="100000"/>
              </a:lnSpc>
              <a:spcBef>
                <a:spcPts val="0"/>
              </a:spcBef>
              <a:buFont typeface="Wingdings" panose="05000000000000000000" pitchFamily="2" charset="2"/>
              <a:buChar char="Ø"/>
            </a:pPr>
            <a:endParaRPr lang="fr-FR" sz="1400" dirty="0"/>
          </a:p>
          <a:p>
            <a:pPr marL="285750" lvl="1" indent="-285750" algn="just">
              <a:lnSpc>
                <a:spcPct val="100000"/>
              </a:lnSpc>
              <a:spcBef>
                <a:spcPts val="0"/>
              </a:spcBef>
              <a:buFont typeface="Wingdings" panose="05000000000000000000" pitchFamily="2" charset="2"/>
              <a:buChar char="Ø"/>
            </a:pPr>
            <a:endParaRPr lang="fr-FR" sz="1400" dirty="0"/>
          </a:p>
          <a:p>
            <a:pPr algn="just">
              <a:spcBef>
                <a:spcPts val="0"/>
              </a:spcBef>
              <a:buFont typeface="Wingdings" panose="05000000000000000000" pitchFamily="2" charset="2"/>
              <a:buChar char="Ø"/>
            </a:pPr>
            <a:r>
              <a:rPr lang="fr-FR" sz="1400" dirty="0"/>
              <a:t> </a:t>
            </a:r>
            <a:r>
              <a:rPr lang="fr-FR" sz="1400" b="1" dirty="0"/>
              <a:t>L’enseignement de défense</a:t>
            </a:r>
            <a:r>
              <a:rPr lang="fr-FR" sz="1400" dirty="0"/>
              <a:t> est en France un enseignement obligatoire dans le secondaire, depuis la suspension du service national en 1997, et constitue avec le recensement et la Journée </a:t>
            </a:r>
            <a:r>
              <a:rPr lang="fr-FR" sz="1400" dirty="0" smtClean="0"/>
              <a:t>Défense et </a:t>
            </a:r>
            <a:r>
              <a:rPr lang="fr-FR" sz="1400" dirty="0"/>
              <a:t>Citoyenneté (JDC</a:t>
            </a:r>
            <a:r>
              <a:rPr lang="fr-FR" sz="1400" dirty="0" smtClean="0"/>
              <a:t>), </a:t>
            </a:r>
            <a:r>
              <a:rPr lang="fr-FR" sz="1400" dirty="0"/>
              <a:t>une des trois étapes du parcours de citoyenneté.</a:t>
            </a:r>
          </a:p>
          <a:p>
            <a:pPr algn="just">
              <a:spcBef>
                <a:spcPts val="0"/>
              </a:spcBef>
              <a:buFont typeface="Wingdings" panose="05000000000000000000" pitchFamily="2" charset="2"/>
              <a:buChar char="Ø"/>
            </a:pPr>
            <a:endParaRPr lang="fr-FR" sz="1400" dirty="0"/>
          </a:p>
          <a:p>
            <a:pPr algn="just">
              <a:spcBef>
                <a:spcPts val="0"/>
              </a:spcBef>
              <a:buFont typeface="Wingdings" panose="05000000000000000000" pitchFamily="2" charset="2"/>
              <a:buChar char="Ø"/>
            </a:pPr>
            <a:endParaRPr lang="fr-FR" sz="1400" dirty="0"/>
          </a:p>
          <a:p>
            <a:pPr algn="just">
              <a:spcBef>
                <a:spcPts val="0"/>
              </a:spcBef>
              <a:buFont typeface="Wingdings" panose="05000000000000000000" pitchFamily="2" charset="2"/>
              <a:buChar char="Ø"/>
            </a:pPr>
            <a:endParaRPr lang="fr-FR" sz="1400" dirty="0"/>
          </a:p>
          <a:p>
            <a:pPr algn="just">
              <a:spcBef>
                <a:spcPts val="0"/>
              </a:spcBef>
              <a:buFont typeface="Wingdings" panose="05000000000000000000" pitchFamily="2" charset="2"/>
              <a:buChar char="Ø"/>
            </a:pPr>
            <a:r>
              <a:rPr lang="fr-FR" sz="1400" dirty="0"/>
              <a:t> Il est enseigné dans </a:t>
            </a:r>
            <a:r>
              <a:rPr lang="fr-FR" sz="1400" b="1" dirty="0"/>
              <a:t>plusieurs disciplines </a:t>
            </a:r>
            <a:r>
              <a:rPr lang="fr-FR" sz="1400" dirty="0"/>
              <a:t>: l’histoire-géographie en tout premier lieu, mais aussi </a:t>
            </a:r>
            <a:r>
              <a:rPr lang="fr-FR" sz="1400" dirty="0" smtClean="0"/>
              <a:t>le français</a:t>
            </a:r>
            <a:r>
              <a:rPr lang="fr-FR" sz="1400" dirty="0"/>
              <a:t>, l’éducation morale et civique, l’éducation physique </a:t>
            </a:r>
            <a:r>
              <a:rPr lang="fr-FR" sz="1400" dirty="0" smtClean="0"/>
              <a:t>et sportive</a:t>
            </a:r>
            <a:r>
              <a:rPr lang="fr-FR" sz="1400" dirty="0"/>
              <a:t>, les langues étrangères, </a:t>
            </a:r>
            <a:r>
              <a:rPr lang="fr-FR" sz="1400" dirty="0" smtClean="0"/>
              <a:t>les </a:t>
            </a:r>
            <a:r>
              <a:rPr lang="fr-FR" sz="1400" dirty="0"/>
              <a:t>mathématiques, les </a:t>
            </a:r>
            <a:r>
              <a:rPr lang="fr-FR" sz="1400" dirty="0" smtClean="0"/>
              <a:t>sciences, </a:t>
            </a:r>
            <a:r>
              <a:rPr lang="fr-FR" sz="1400" dirty="0"/>
              <a:t>etc.</a:t>
            </a:r>
          </a:p>
          <a:p>
            <a:pPr marL="0" indent="0" algn="just">
              <a:spcBef>
                <a:spcPts val="0"/>
              </a:spcBef>
              <a:buNone/>
            </a:pPr>
            <a:endParaRPr lang="fr-FR" sz="1400" dirty="0"/>
          </a:p>
          <a:p>
            <a:pPr marL="0" indent="0" algn="just">
              <a:spcBef>
                <a:spcPts val="0"/>
              </a:spcBef>
              <a:buNone/>
            </a:pPr>
            <a:r>
              <a:rPr lang="fr-FR" sz="1400" dirty="0"/>
              <a:t>    </a:t>
            </a:r>
          </a:p>
          <a:p>
            <a:pPr algn="just"/>
            <a:endParaRPr lang="fr-FR" dirty="0"/>
          </a:p>
        </p:txBody>
      </p:sp>
      <p:sp>
        <p:nvSpPr>
          <p:cNvPr id="4" name="Shape 9"/>
          <p:cNvSpPr>
            <a:spLocks noGrp="1"/>
          </p:cNvSpPr>
          <p:nvPr>
            <p:ph type="title"/>
          </p:nvPr>
        </p:nvSpPr>
        <p:spPr>
          <a:xfrm>
            <a:off x="377563" y="941442"/>
            <a:ext cx="8586328" cy="711645"/>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normAutofit fontScale="90000"/>
          </a:bodyP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200" b="1" dirty="0">
                <a:solidFill>
                  <a:schemeClr val="bg1"/>
                </a:solidFill>
                <a:latin typeface="Marianne" panose="02000000000000000000" pitchFamily="50" charset="0"/>
              </a:rPr>
              <a:t>                                                                                           Le cadre du soutien : l’enseignement de défense</a:t>
            </a:r>
          </a:p>
        </p:txBody>
      </p:sp>
    </p:spTree>
    <p:extLst>
      <p:ext uri="{BB962C8B-B14F-4D97-AF65-F5344CB8AC3E}">
        <p14:creationId xmlns:p14="http://schemas.microsoft.com/office/powerpoint/2010/main" val="4026410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563" y="1653087"/>
            <a:ext cx="8586328" cy="4945626"/>
          </a:xfrm>
        </p:spPr>
        <p:txBody>
          <a:bodyPr>
            <a:normAutofit/>
          </a:bodyPr>
          <a:lstStyle/>
          <a:p>
            <a:pPr algn="just">
              <a:buFont typeface="Wingdings" panose="05000000000000000000" pitchFamily="2" charset="2"/>
              <a:buChar char="Ø"/>
            </a:pPr>
            <a:r>
              <a:rPr lang="fr-FR" sz="1500" dirty="0" smtClean="0">
                <a:latin typeface="Marianne" panose="02000000000000000000"/>
                <a:ea typeface="Calibri" panose="020F0502020204030204" pitchFamily="34" charset="0"/>
                <a:cs typeface="Times New Roman" panose="02020603050405020304" pitchFamily="18" charset="0"/>
              </a:rPr>
              <a:t>Le </a:t>
            </a:r>
            <a:r>
              <a:rPr lang="fr-FR" sz="1500" dirty="0">
                <a:latin typeface="Marianne" panose="02000000000000000000"/>
                <a:ea typeface="Calibri" panose="020F0502020204030204" pitchFamily="34" charset="0"/>
                <a:cs typeface="Times New Roman" panose="02020603050405020304" pitchFamily="18" charset="0"/>
              </a:rPr>
              <a:t>ministère des armées a la responsabilité de conduire la politique de mémoire des conflits contemporains, la « mémoire combattante », à travers une politique répondant à des objectifs précis, et qui promeut une mémoire nationale et républicaine, rassemblant les Français, </a:t>
            </a:r>
            <a:r>
              <a:rPr lang="fr-FR" sz="1500" b="1" dirty="0">
                <a:latin typeface="Marianne" panose="02000000000000000000"/>
                <a:ea typeface="Calibri" panose="020F0502020204030204" pitchFamily="34" charset="0"/>
                <a:cs typeface="Times New Roman" panose="02020603050405020304" pitchFamily="18" charset="0"/>
              </a:rPr>
              <a:t>ouverte à l’Europe et au Monde</a:t>
            </a:r>
            <a:r>
              <a:rPr lang="fr-FR" sz="1500" dirty="0">
                <a:latin typeface="Marianne" panose="02000000000000000000"/>
                <a:ea typeface="Calibri" panose="020F0502020204030204" pitchFamily="34" charset="0"/>
                <a:cs typeface="Times New Roman" panose="02020603050405020304" pitchFamily="18" charset="0"/>
              </a:rPr>
              <a:t>. </a:t>
            </a:r>
            <a:endParaRPr lang="fr-FR" sz="1500" dirty="0" smtClean="0">
              <a:latin typeface="Marianne" panose="02000000000000000000"/>
              <a:ea typeface="Calibri" panose="020F0502020204030204" pitchFamily="34" charset="0"/>
              <a:cs typeface="Times New Roman" panose="02020603050405020304" pitchFamily="18" charset="0"/>
            </a:endParaRPr>
          </a:p>
          <a:p>
            <a:pPr marL="0" indent="0" algn="just">
              <a:buNone/>
            </a:pPr>
            <a:endParaRPr lang="fr-FR" sz="1500" dirty="0" smtClean="0">
              <a:latin typeface="Marianne" panose="02000000000000000000"/>
              <a:ea typeface="Calibri" panose="020F0502020204030204" pitchFamily="34" charset="0"/>
              <a:cs typeface="Times New Roman" panose="02020603050405020304" pitchFamily="18" charset="0"/>
            </a:endParaRPr>
          </a:p>
          <a:p>
            <a:pPr algn="just">
              <a:buFont typeface="Wingdings" panose="05000000000000000000" pitchFamily="2" charset="2"/>
              <a:buChar char="Ø"/>
            </a:pPr>
            <a:r>
              <a:rPr lang="fr-FR" sz="1500" dirty="0" smtClean="0">
                <a:latin typeface="Marianne" panose="02000000000000000000"/>
                <a:ea typeface="Calibri" panose="020F0502020204030204" pitchFamily="34" charset="0"/>
                <a:cs typeface="Times New Roman" panose="02020603050405020304" pitchFamily="18" charset="0"/>
              </a:rPr>
              <a:t>Parmi </a:t>
            </a:r>
            <a:r>
              <a:rPr lang="fr-FR" sz="1500" dirty="0">
                <a:latin typeface="Marianne" panose="02000000000000000000"/>
                <a:ea typeface="Calibri" panose="020F0502020204030204" pitchFamily="34" charset="0"/>
                <a:cs typeface="Times New Roman" panose="02020603050405020304" pitchFamily="18" charset="0"/>
              </a:rPr>
              <a:t>les priorités énoncées par la ministre déléguée chargée de la Mémoire et  des Anciens Combattants, dans la directive mémorielle triennale pour la période 2020-2022, l’on retrouve la </a:t>
            </a:r>
            <a:r>
              <a:rPr lang="fr-FR" sz="1500" b="1" dirty="0">
                <a:latin typeface="Marianne" panose="02000000000000000000"/>
                <a:ea typeface="Calibri" panose="020F0502020204030204" pitchFamily="34" charset="0"/>
                <a:cs typeface="Times New Roman" panose="02020603050405020304" pitchFamily="18" charset="0"/>
              </a:rPr>
              <a:t>participation </a:t>
            </a:r>
            <a:r>
              <a:rPr lang="fr-FR" sz="1500" b="1" dirty="0">
                <a:latin typeface="Marianne" panose="02000000000000000000"/>
              </a:rPr>
              <a:t>à l’action diplomatique de la France </a:t>
            </a:r>
            <a:r>
              <a:rPr lang="fr-FR" sz="1500" dirty="0">
                <a:latin typeface="Marianne" panose="02000000000000000000"/>
              </a:rPr>
              <a:t>et le fait de </a:t>
            </a:r>
            <a:r>
              <a:rPr lang="fr-FR" sz="1500" b="1" dirty="0">
                <a:latin typeface="Marianne" panose="02000000000000000000"/>
              </a:rPr>
              <a:t>susciter l’engagement et sensibiliser la jeunesse aux enjeux de la défense</a:t>
            </a:r>
            <a:r>
              <a:rPr lang="fr-FR" sz="1500" b="1" dirty="0" smtClean="0">
                <a:latin typeface="Marianne" panose="02000000000000000000"/>
              </a:rPr>
              <a:t>.</a:t>
            </a:r>
          </a:p>
          <a:p>
            <a:pPr marL="0" indent="0" algn="just">
              <a:buNone/>
            </a:pPr>
            <a:endParaRPr lang="fr-FR" sz="1500" b="1" dirty="0" smtClean="0">
              <a:latin typeface="Marianne" panose="02000000000000000000"/>
            </a:endParaRPr>
          </a:p>
          <a:p>
            <a:pPr algn="just">
              <a:buFont typeface="Wingdings" panose="05000000000000000000" pitchFamily="2" charset="2"/>
              <a:buChar char="Ø"/>
            </a:pPr>
            <a:r>
              <a:rPr lang="fr-FR" sz="1500" dirty="0" smtClean="0"/>
              <a:t>Afin </a:t>
            </a:r>
            <a:r>
              <a:rPr lang="fr-FR" sz="1500" dirty="0"/>
              <a:t>de renforcer la diffusion de l’enseignement de défense à l’étranger, </a:t>
            </a:r>
            <a:r>
              <a:rPr lang="fr-FR" sz="1500" dirty="0">
                <a:latin typeface="Marianne" panose="02000000000000000000"/>
              </a:rPr>
              <a:t>une convention de  partenariat a été conclue le 20 mai 2020 entre l’Agence de l’enseignement français à l’étranger (AEFE</a:t>
            </a:r>
            <a:r>
              <a:rPr lang="fr-FR" sz="1500" dirty="0">
                <a:latin typeface="Marianne" panose="02000000000000000000"/>
              </a:rPr>
              <a:t>) </a:t>
            </a:r>
            <a:r>
              <a:rPr lang="fr-FR" sz="1500" dirty="0">
                <a:latin typeface="Marianne" panose="02000000000000000000"/>
                <a:hlinkClick r:id="rId3"/>
              </a:rPr>
              <a:t>https://</a:t>
            </a:r>
            <a:r>
              <a:rPr lang="fr-FR" sz="1500" dirty="0" smtClean="0">
                <a:latin typeface="Marianne" panose="02000000000000000000"/>
                <a:hlinkClick r:id="rId3"/>
              </a:rPr>
              <a:t>www.aefe.fr/ressources-et-projets-pedagogiques-des-partenaires-de-laefe#rub11</a:t>
            </a:r>
            <a:r>
              <a:rPr lang="fr-FR" sz="1500" dirty="0" smtClean="0">
                <a:latin typeface="Marianne" panose="02000000000000000000"/>
              </a:rPr>
              <a:t> </a:t>
            </a:r>
            <a:r>
              <a:rPr lang="fr-FR" sz="1500" dirty="0" smtClean="0">
                <a:latin typeface="Marianne" panose="02000000000000000000"/>
              </a:rPr>
              <a:t>et </a:t>
            </a:r>
            <a:r>
              <a:rPr lang="fr-FR" sz="1500" dirty="0">
                <a:latin typeface="Marianne" panose="02000000000000000000"/>
              </a:rPr>
              <a:t>la DPMA. L’AEFE est présente dans </a:t>
            </a:r>
            <a:r>
              <a:rPr lang="fr-FR" sz="1500" b="1" dirty="0">
                <a:latin typeface="Marianne" panose="02000000000000000000"/>
              </a:rPr>
              <a:t>138 pays à travers 540 établissements </a:t>
            </a:r>
            <a:r>
              <a:rPr lang="fr-FR" sz="1500" dirty="0">
                <a:latin typeface="Marianne" panose="02000000000000000000"/>
              </a:rPr>
              <a:t>membres de son réseau (en gestion directe, en tant que partenaires ou conventionnés) où sont scolarisés </a:t>
            </a:r>
            <a:r>
              <a:rPr lang="fr-FR" sz="1500" dirty="0" smtClean="0">
                <a:latin typeface="Marianne" panose="02000000000000000000"/>
              </a:rPr>
              <a:t> </a:t>
            </a:r>
            <a:r>
              <a:rPr lang="fr-FR" sz="1500" b="1" dirty="0" smtClean="0">
                <a:latin typeface="Marianne" panose="02000000000000000000"/>
              </a:rPr>
              <a:t>365 </a:t>
            </a:r>
            <a:r>
              <a:rPr lang="fr-FR" sz="1500" b="1" dirty="0">
                <a:latin typeface="Marianne" panose="02000000000000000000"/>
              </a:rPr>
              <a:t>000 élèves français et étrangers.</a:t>
            </a:r>
            <a:endParaRPr lang="fr-FR" sz="1500" dirty="0">
              <a:latin typeface="Marianne" panose="02000000000000000000"/>
            </a:endParaRPr>
          </a:p>
          <a:p>
            <a:pPr algn="just">
              <a:buFont typeface="Wingdings" panose="05000000000000000000" pitchFamily="2" charset="2"/>
              <a:buChar char="Ø"/>
            </a:pPr>
            <a:endParaRPr lang="fr-FR" sz="1500" dirty="0">
              <a:latin typeface="Marianne" panose="02000000000000000000"/>
            </a:endParaRPr>
          </a:p>
          <a:p>
            <a:pPr lvl="2" algn="just">
              <a:buFontTx/>
              <a:buChar char="-"/>
            </a:pPr>
            <a:endParaRPr lang="fr-FR" dirty="0" smtClean="0">
              <a:latin typeface="Marianne" panose="02000000000000000000"/>
            </a:endParaRPr>
          </a:p>
          <a:p>
            <a:pPr marL="0" indent="0" algn="just">
              <a:spcBef>
                <a:spcPts val="0"/>
              </a:spcBef>
              <a:buNone/>
            </a:pPr>
            <a:endParaRPr lang="fr-FR" sz="1400" dirty="0"/>
          </a:p>
          <a:p>
            <a:pPr algn="just"/>
            <a:endParaRPr lang="fr-FR" dirty="0"/>
          </a:p>
        </p:txBody>
      </p:sp>
      <p:sp>
        <p:nvSpPr>
          <p:cNvPr id="4" name="Shape 9"/>
          <p:cNvSpPr>
            <a:spLocks noGrp="1"/>
          </p:cNvSpPr>
          <p:nvPr>
            <p:ph type="title"/>
          </p:nvPr>
        </p:nvSpPr>
        <p:spPr>
          <a:xfrm>
            <a:off x="377563" y="941442"/>
            <a:ext cx="8586328" cy="711645"/>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normAutofit fontScale="90000"/>
          </a:bodyP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200" b="1" dirty="0">
                <a:solidFill>
                  <a:schemeClr val="bg1"/>
                </a:solidFill>
                <a:latin typeface="Marianne" panose="02000000000000000000" pitchFamily="50" charset="0"/>
              </a:rPr>
              <a:t>                                                                                           Le cadre du soutien : l’enseignement de défense</a:t>
            </a:r>
          </a:p>
        </p:txBody>
      </p:sp>
    </p:spTree>
    <p:extLst>
      <p:ext uri="{BB962C8B-B14F-4D97-AF65-F5344CB8AC3E}">
        <p14:creationId xmlns:p14="http://schemas.microsoft.com/office/powerpoint/2010/main" val="3235187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563" y="1653087"/>
            <a:ext cx="8586328" cy="4945626"/>
          </a:xfrm>
        </p:spPr>
        <p:txBody>
          <a:bodyPr>
            <a:normAutofit/>
          </a:bodyPr>
          <a:lstStyle/>
          <a:p>
            <a:pPr algn="just">
              <a:buFont typeface="Wingdings" panose="05000000000000000000" pitchFamily="2" charset="2"/>
              <a:buChar char="Ø"/>
            </a:pPr>
            <a:r>
              <a:rPr lang="fr-FR" sz="1500" dirty="0" smtClean="0">
                <a:latin typeface="Marianne" panose="02000000000000000000"/>
              </a:rPr>
              <a:t>Les grands cycles commémoratifs de 2021 et 2022, identifiés afin de favoriser les coopérations bilatérales sont les suivants :</a:t>
            </a:r>
          </a:p>
          <a:p>
            <a:pPr marL="0" indent="0" algn="just">
              <a:buNone/>
            </a:pPr>
            <a:endParaRPr lang="fr-FR" sz="1500" dirty="0" smtClean="0">
              <a:latin typeface="Marianne" panose="02000000000000000000"/>
            </a:endParaRPr>
          </a:p>
          <a:p>
            <a:pPr lvl="1" algn="just"/>
            <a:r>
              <a:rPr lang="fr-FR" sz="1500" dirty="0" smtClean="0">
                <a:latin typeface="Marianne" panose="02000000000000000000"/>
              </a:rPr>
              <a:t>2021 :  </a:t>
            </a:r>
          </a:p>
          <a:p>
            <a:pPr lvl="2" algn="just">
              <a:buFontTx/>
              <a:buChar char="-"/>
            </a:pPr>
            <a:r>
              <a:rPr lang="fr-FR" sz="1500" dirty="0" smtClean="0">
                <a:latin typeface="Marianne" panose="02000000000000000000"/>
              </a:rPr>
              <a:t>mémoire de la France Libre (combats hors du territoire), </a:t>
            </a:r>
          </a:p>
          <a:p>
            <a:pPr lvl="2" algn="just">
              <a:buFontTx/>
              <a:buChar char="-"/>
            </a:pPr>
            <a:r>
              <a:rPr lang="fr-FR" sz="1500" dirty="0" smtClean="0">
                <a:latin typeface="Marianne" panose="02000000000000000000"/>
              </a:rPr>
              <a:t>premiers mouvements de Résistance en Europe (hommage à Honoré d’Estienne d’</a:t>
            </a:r>
            <a:r>
              <a:rPr lang="fr-FR" sz="1500" dirty="0" err="1" smtClean="0">
                <a:latin typeface="Marianne" panose="02000000000000000000"/>
              </a:rPr>
              <a:t>Orves</a:t>
            </a:r>
            <a:r>
              <a:rPr lang="fr-FR" sz="1500" dirty="0" smtClean="0">
                <a:latin typeface="Marianne" panose="02000000000000000000"/>
              </a:rPr>
              <a:t> et </a:t>
            </a:r>
            <a:r>
              <a:rPr lang="fr-FR" sz="1500" dirty="0" err="1" smtClean="0">
                <a:latin typeface="Marianne" panose="02000000000000000000"/>
              </a:rPr>
              <a:t>Berty</a:t>
            </a:r>
            <a:r>
              <a:rPr lang="fr-FR" sz="1500" dirty="0" smtClean="0">
                <a:latin typeface="Marianne" panose="02000000000000000000"/>
              </a:rPr>
              <a:t> Albrecht), </a:t>
            </a:r>
          </a:p>
          <a:p>
            <a:pPr lvl="2" algn="just">
              <a:buFontTx/>
              <a:buChar char="-"/>
            </a:pPr>
            <a:r>
              <a:rPr lang="fr-FR" sz="1500" dirty="0" smtClean="0">
                <a:latin typeface="Marianne" panose="02000000000000000000"/>
              </a:rPr>
              <a:t>guerre du Golfe.</a:t>
            </a:r>
          </a:p>
          <a:p>
            <a:pPr lvl="2" algn="just">
              <a:buFontTx/>
              <a:buChar char="-"/>
            </a:pPr>
            <a:endParaRPr lang="fr-FR" sz="1500" dirty="0" smtClean="0">
              <a:latin typeface="Marianne" panose="02000000000000000000"/>
            </a:endParaRPr>
          </a:p>
          <a:p>
            <a:pPr lvl="1" algn="just"/>
            <a:r>
              <a:rPr lang="fr-FR" sz="1500" dirty="0" smtClean="0">
                <a:latin typeface="Marianne" panose="02000000000000000000"/>
              </a:rPr>
              <a:t>2022 (en cours d’élaboration et qui feront l’objet d’une circulaire MIDARM) :  </a:t>
            </a:r>
          </a:p>
          <a:p>
            <a:pPr marL="230187" lvl="1" indent="0" algn="just">
              <a:buNone/>
            </a:pPr>
            <a:r>
              <a:rPr lang="fr-FR" sz="1500" dirty="0" smtClean="0">
                <a:latin typeface="Marianne" panose="02000000000000000000"/>
              </a:rPr>
              <a:t>    - 60</a:t>
            </a:r>
            <a:r>
              <a:rPr lang="fr-FR" sz="1500" baseline="30000" dirty="0" smtClean="0">
                <a:latin typeface="Marianne" panose="02000000000000000000"/>
              </a:rPr>
              <a:t>e</a:t>
            </a:r>
            <a:r>
              <a:rPr lang="fr-FR" sz="1500" dirty="0" smtClean="0">
                <a:latin typeface="Marianne" panose="02000000000000000000"/>
              </a:rPr>
              <a:t> anniversaire de la fin de la guerre d’Algérie, </a:t>
            </a:r>
          </a:p>
          <a:p>
            <a:pPr lvl="2" algn="just">
              <a:buFontTx/>
              <a:buChar char="-"/>
            </a:pPr>
            <a:r>
              <a:rPr lang="fr-FR" sz="1500" dirty="0" smtClean="0">
                <a:latin typeface="Marianne" panose="02000000000000000000"/>
              </a:rPr>
              <a:t>les OPEX,</a:t>
            </a:r>
          </a:p>
          <a:p>
            <a:pPr lvl="2" algn="just">
              <a:buFontTx/>
              <a:buChar char="-"/>
            </a:pPr>
            <a:r>
              <a:rPr lang="fr-FR" sz="1500" dirty="0" smtClean="0">
                <a:latin typeface="Marianne" panose="02000000000000000000"/>
              </a:rPr>
              <a:t>continuation du cycle du 80</a:t>
            </a:r>
            <a:r>
              <a:rPr lang="fr-FR" sz="1500" baseline="30000" dirty="0" smtClean="0">
                <a:latin typeface="Marianne" panose="02000000000000000000"/>
              </a:rPr>
              <a:t>e</a:t>
            </a:r>
            <a:r>
              <a:rPr lang="fr-FR" sz="1500" dirty="0" smtClean="0">
                <a:latin typeface="Marianne" panose="02000000000000000000"/>
              </a:rPr>
              <a:t> anniversaire de la Seconde Guerre mondiale (anniversaire de la bataille de </a:t>
            </a:r>
            <a:r>
              <a:rPr lang="fr-FR" sz="1500" dirty="0" err="1" smtClean="0">
                <a:latin typeface="Marianne" panose="02000000000000000000"/>
              </a:rPr>
              <a:t>Bir</a:t>
            </a:r>
            <a:r>
              <a:rPr lang="fr-FR" sz="1500" dirty="0" smtClean="0">
                <a:latin typeface="Marianne" panose="02000000000000000000"/>
              </a:rPr>
              <a:t> </a:t>
            </a:r>
            <a:r>
              <a:rPr lang="fr-FR" sz="1500" dirty="0" err="1" smtClean="0">
                <a:latin typeface="Marianne" panose="02000000000000000000"/>
              </a:rPr>
              <a:t>Hakeim</a:t>
            </a:r>
            <a:r>
              <a:rPr lang="fr-FR" sz="1500" dirty="0" smtClean="0">
                <a:latin typeface="Marianne" panose="02000000000000000000"/>
              </a:rPr>
              <a:t>, rafle du </a:t>
            </a:r>
            <a:r>
              <a:rPr lang="fr-FR" sz="1500" dirty="0" err="1" smtClean="0">
                <a:latin typeface="Marianne" panose="02000000000000000000"/>
              </a:rPr>
              <a:t>Vél</a:t>
            </a:r>
            <a:r>
              <a:rPr lang="fr-FR" sz="1500" dirty="0" smtClean="0">
                <a:latin typeface="Marianne" panose="02000000000000000000"/>
              </a:rPr>
              <a:t>’ d’hiv, raid de Dieppe,..),</a:t>
            </a:r>
          </a:p>
          <a:p>
            <a:pPr lvl="2" algn="just">
              <a:buFontTx/>
              <a:buChar char="-"/>
            </a:pPr>
            <a:r>
              <a:rPr lang="fr-FR" sz="1500" dirty="0" smtClean="0">
                <a:latin typeface="Marianne" panose="02000000000000000000"/>
              </a:rPr>
              <a:t>70</a:t>
            </a:r>
            <a:r>
              <a:rPr lang="fr-FR" sz="1500" baseline="30000" dirty="0" smtClean="0">
                <a:latin typeface="Marianne" panose="02000000000000000000"/>
              </a:rPr>
              <a:t>e</a:t>
            </a:r>
            <a:r>
              <a:rPr lang="fr-FR" sz="1500" dirty="0" smtClean="0">
                <a:latin typeface="Marianne" panose="02000000000000000000"/>
              </a:rPr>
              <a:t> anniversaire du décès du Maréchal de Lattre de Tassigny, </a:t>
            </a:r>
          </a:p>
          <a:p>
            <a:pPr lvl="2" algn="just">
              <a:buFontTx/>
              <a:buChar char="-"/>
            </a:pPr>
            <a:r>
              <a:rPr lang="fr-FR" sz="1500" dirty="0" smtClean="0">
                <a:latin typeface="Marianne" panose="02000000000000000000"/>
              </a:rPr>
              <a:t>55</a:t>
            </a:r>
            <a:r>
              <a:rPr lang="fr-FR" sz="1500" baseline="30000" dirty="0" smtClean="0">
                <a:latin typeface="Marianne" panose="02000000000000000000"/>
              </a:rPr>
              <a:t>e</a:t>
            </a:r>
            <a:r>
              <a:rPr lang="fr-FR" sz="1500" dirty="0" smtClean="0">
                <a:latin typeface="Marianne" panose="02000000000000000000"/>
              </a:rPr>
              <a:t> anniversaire du lancement du SNLE Le Redoutable.</a:t>
            </a:r>
          </a:p>
          <a:p>
            <a:pPr marL="420291" lvl="2" indent="0" algn="just">
              <a:buNone/>
            </a:pPr>
            <a:endParaRPr lang="fr-FR" dirty="0" smtClean="0">
              <a:latin typeface="Marianne" panose="02000000000000000000"/>
            </a:endParaRPr>
          </a:p>
          <a:p>
            <a:pPr marL="0" indent="0" algn="just">
              <a:spcBef>
                <a:spcPts val="0"/>
              </a:spcBef>
              <a:buNone/>
            </a:pPr>
            <a:endParaRPr lang="fr-FR" sz="1400" dirty="0"/>
          </a:p>
          <a:p>
            <a:pPr algn="just"/>
            <a:endParaRPr lang="fr-FR" dirty="0"/>
          </a:p>
        </p:txBody>
      </p:sp>
      <p:sp>
        <p:nvSpPr>
          <p:cNvPr id="4" name="Shape 9"/>
          <p:cNvSpPr>
            <a:spLocks noGrp="1"/>
          </p:cNvSpPr>
          <p:nvPr>
            <p:ph type="title"/>
          </p:nvPr>
        </p:nvSpPr>
        <p:spPr>
          <a:xfrm>
            <a:off x="377563" y="941442"/>
            <a:ext cx="8586328" cy="711645"/>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normAutofit fontScale="90000"/>
          </a:bodyP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200" b="1" dirty="0">
                <a:solidFill>
                  <a:schemeClr val="bg1"/>
                </a:solidFill>
                <a:latin typeface="Marianne" panose="02000000000000000000" pitchFamily="50" charset="0"/>
              </a:rPr>
              <a:t>                                                                                           Le cadre du soutien : l’enseignement de défense</a:t>
            </a:r>
          </a:p>
        </p:txBody>
      </p:sp>
    </p:spTree>
    <p:extLst>
      <p:ext uri="{BB962C8B-B14F-4D97-AF65-F5344CB8AC3E}">
        <p14:creationId xmlns:p14="http://schemas.microsoft.com/office/powerpoint/2010/main" val="920648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563" y="1653087"/>
            <a:ext cx="8586328" cy="4945626"/>
          </a:xfrm>
        </p:spPr>
        <p:txBody>
          <a:bodyPr>
            <a:normAutofit/>
          </a:bodyPr>
          <a:lstStyle/>
          <a:p>
            <a:pPr algn="just"/>
            <a:endParaRPr lang="fr-FR" sz="900" dirty="0"/>
          </a:p>
          <a:p>
            <a:pPr algn="just">
              <a:buFont typeface="Wingdings" panose="05000000000000000000" pitchFamily="2" charset="2"/>
              <a:buChar char="Ø"/>
            </a:pPr>
            <a:r>
              <a:rPr lang="fr-FR" sz="1400" dirty="0">
                <a:latin typeface="Marianne" panose="02000000000000000000"/>
                <a:ea typeface="Calibri" panose="020F0502020204030204" pitchFamily="34" charset="0"/>
                <a:cs typeface="Times New Roman" panose="02020603050405020304" pitchFamily="18" charset="0"/>
              </a:rPr>
              <a:t>Le patrimoine de pierre du ministère des armées à </a:t>
            </a:r>
            <a:r>
              <a:rPr lang="fr-FR" sz="1400" dirty="0" smtClean="0">
                <a:latin typeface="Marianne" panose="02000000000000000000"/>
                <a:ea typeface="Calibri" panose="020F0502020204030204" pitchFamily="34" charset="0"/>
                <a:cs typeface="Times New Roman" panose="02020603050405020304" pitchFamily="18" charset="0"/>
              </a:rPr>
              <a:t>l’étranger</a:t>
            </a:r>
            <a:r>
              <a:rPr lang="fr-FR" sz="1400" dirty="0">
                <a:latin typeface="Marianne" panose="02000000000000000000"/>
                <a:ea typeface="Calibri" panose="020F0502020204030204" pitchFamily="34" charset="0"/>
                <a:cs typeface="Times New Roman" panose="02020603050405020304" pitchFamily="18" charset="0"/>
              </a:rPr>
              <a:t> </a:t>
            </a:r>
            <a:r>
              <a:rPr lang="fr-FR" sz="1400" dirty="0">
                <a:latin typeface="Marianne" panose="02000000000000000000"/>
                <a:ea typeface="Calibri" panose="020F0502020204030204" pitchFamily="34" charset="0"/>
                <a:cs typeface="Times New Roman" panose="02020603050405020304" pitchFamily="18" charset="0"/>
                <a:hlinkClick r:id="rId3"/>
              </a:rPr>
              <a:t>https://www.cheminsdememoire.gouv.fr/fr/recherche-par-lieux?title=&amp;</a:t>
            </a:r>
            <a:r>
              <a:rPr lang="fr-FR" sz="1400" dirty="0" smtClean="0">
                <a:latin typeface="Marianne" panose="02000000000000000000"/>
                <a:ea typeface="Calibri" panose="020F0502020204030204" pitchFamily="34" charset="0"/>
                <a:cs typeface="Times New Roman" panose="02020603050405020304" pitchFamily="18" charset="0"/>
                <a:hlinkClick r:id="rId3"/>
              </a:rPr>
              <a:t>departement=All&amp;thematique=All&amp;lieu%5B0%5D=2</a:t>
            </a:r>
            <a:r>
              <a:rPr lang="fr-FR" sz="1400" dirty="0" smtClean="0">
                <a:latin typeface="Marianne" panose="02000000000000000000"/>
                <a:ea typeface="Calibri" panose="020F0502020204030204" pitchFamily="34" charset="0"/>
                <a:cs typeface="Times New Roman" panose="02020603050405020304" pitchFamily="18" charset="0"/>
              </a:rPr>
              <a:t> , </a:t>
            </a:r>
            <a:r>
              <a:rPr lang="fr-FR" sz="1400" dirty="0">
                <a:latin typeface="Marianne" panose="02000000000000000000"/>
                <a:ea typeface="Calibri" panose="020F0502020204030204" pitchFamily="34" charset="0"/>
                <a:cs typeface="Times New Roman" panose="02020603050405020304" pitchFamily="18" charset="0"/>
              </a:rPr>
              <a:t>dont les attachés de défense ont souvent la responsabilité dans </a:t>
            </a:r>
            <a:r>
              <a:rPr lang="fr-FR" sz="1400" dirty="0" smtClean="0">
                <a:latin typeface="Marianne" panose="02000000000000000000"/>
                <a:ea typeface="Calibri" panose="020F0502020204030204" pitchFamily="34" charset="0"/>
                <a:cs typeface="Times New Roman" panose="02020603050405020304" pitchFamily="18" charset="0"/>
              </a:rPr>
              <a:t>leurs </a:t>
            </a:r>
            <a:r>
              <a:rPr lang="fr-FR" sz="1400" dirty="0">
                <a:latin typeface="Marianne" panose="02000000000000000000"/>
                <a:ea typeface="Calibri" panose="020F0502020204030204" pitchFamily="34" charset="0"/>
                <a:cs typeface="Times New Roman" panose="02020603050405020304" pitchFamily="18" charset="0"/>
              </a:rPr>
              <a:t>pays d’affectation </a:t>
            </a:r>
            <a:r>
              <a:rPr lang="fr-FR" sz="1400" dirty="0" smtClean="0">
                <a:latin typeface="Marianne" panose="02000000000000000000"/>
                <a:ea typeface="Calibri" panose="020F0502020204030204" pitchFamily="34" charset="0"/>
                <a:cs typeface="Times New Roman" panose="02020603050405020304" pitchFamily="18" charset="0"/>
              </a:rPr>
              <a:t>respectifs, </a:t>
            </a:r>
            <a:r>
              <a:rPr lang="fr-FR" sz="1400" dirty="0">
                <a:latin typeface="Marianne" panose="02000000000000000000"/>
                <a:ea typeface="Calibri" panose="020F0502020204030204" pitchFamily="34" charset="0"/>
                <a:cs typeface="Times New Roman" panose="02020603050405020304" pitchFamily="18" charset="0"/>
              </a:rPr>
              <a:t>est une ressource primordiale à mettre en avant dans les actions d’enseignement de défense. Ainsi, les attachés de défense peuvent inciter les établissements à présenter des projets pédagogiques en lien avec les monuments, sépultures, cimetières militaires, … présents dans la région.</a:t>
            </a:r>
          </a:p>
          <a:p>
            <a:pPr algn="just">
              <a:buFont typeface="Wingdings" panose="05000000000000000000" pitchFamily="2" charset="2"/>
              <a:buChar char="Ø"/>
            </a:pPr>
            <a:r>
              <a:rPr lang="fr-FR" sz="1400" dirty="0">
                <a:latin typeface="Marianne" panose="02000000000000000000"/>
                <a:ea typeface="Calibri" panose="020F0502020204030204" pitchFamily="34" charset="0"/>
                <a:cs typeface="Times New Roman" panose="02020603050405020304" pitchFamily="18" charset="0"/>
              </a:rPr>
              <a:t>Lors de la mise en œuvre de la politique mémorielle en lien avec le patrimoine de pierre à l’étranger, les attachés de défense doivent veiller à a</a:t>
            </a:r>
            <a:r>
              <a:rPr lang="fr-FR" sz="1400" dirty="0">
                <a:latin typeface="Marianne" panose="02000000000000000000"/>
              </a:rPr>
              <a:t>ssocier le public, </a:t>
            </a:r>
            <a:r>
              <a:rPr lang="fr-FR" sz="1400" b="1" dirty="0">
                <a:latin typeface="Marianne" panose="02000000000000000000"/>
              </a:rPr>
              <a:t>notamment la jeunesse</a:t>
            </a:r>
            <a:r>
              <a:rPr lang="fr-FR" sz="1400" dirty="0">
                <a:latin typeface="Marianne" panose="02000000000000000000"/>
              </a:rPr>
              <a:t>, en amont, pendant et en aval de cérémonies ou de visites de lieux de mémoire. Les commémorations devront impliquer dès que possible les jeunes comme acteurs (lecture de texte, préparation de cérémonie, porte-drapeau…)</a:t>
            </a:r>
            <a:endParaRPr lang="fr-FR" sz="1400" dirty="0">
              <a:latin typeface="Marianne" panose="02000000000000000000"/>
              <a:cs typeface="Times New Roman" panose="02020603050405020304" pitchFamily="18" charset="0"/>
            </a:endParaRPr>
          </a:p>
          <a:p>
            <a:pPr algn="just">
              <a:buFont typeface="Wingdings" panose="05000000000000000000" pitchFamily="2" charset="2"/>
              <a:buChar char="Ø"/>
            </a:pPr>
            <a:r>
              <a:rPr lang="fr-FR" sz="1400" dirty="0">
                <a:latin typeface="Marianne" panose="02000000000000000000"/>
              </a:rPr>
              <a:t>Le fait d’inviter des élèves à participer aux commémorations </a:t>
            </a:r>
            <a:r>
              <a:rPr lang="fr-FR" sz="1400" dirty="0" smtClean="0">
                <a:latin typeface="Marianne" panose="02000000000000000000"/>
              </a:rPr>
              <a:t>favorise </a:t>
            </a:r>
            <a:r>
              <a:rPr lang="fr-FR" sz="1400" dirty="0">
                <a:latin typeface="Marianne" panose="02000000000000000000"/>
              </a:rPr>
              <a:t>leur </a:t>
            </a:r>
            <a:r>
              <a:rPr lang="fr-FR" sz="1400" dirty="0" smtClean="0">
                <a:latin typeface="Marianne" panose="02000000000000000000"/>
              </a:rPr>
              <a:t>intérêt pour le </a:t>
            </a:r>
            <a:r>
              <a:rPr lang="fr-FR" sz="1400" dirty="0">
                <a:latin typeface="Marianne" panose="02000000000000000000"/>
              </a:rPr>
              <a:t>domaine de l’enseignement de défense. Ces classes peuvent aussi être sélectionnées parmi celles qui ont mené des projets d’enseignement de défense, afin de valoriser leur engagement pour le travail de mémoire. </a:t>
            </a:r>
          </a:p>
          <a:p>
            <a:pPr algn="just">
              <a:buFont typeface="Wingdings" panose="05000000000000000000" pitchFamily="2" charset="2"/>
              <a:buChar char="Ø"/>
            </a:pPr>
            <a:endParaRPr lang="fr-FR" sz="1400" dirty="0">
              <a:latin typeface="Marianne" panose="02000000000000000000"/>
            </a:endParaRPr>
          </a:p>
          <a:p>
            <a:pPr marL="0" indent="0" algn="just">
              <a:spcBef>
                <a:spcPts val="0"/>
              </a:spcBef>
              <a:buNone/>
            </a:pPr>
            <a:endParaRPr lang="fr-FR" sz="1400" dirty="0"/>
          </a:p>
          <a:p>
            <a:pPr algn="just"/>
            <a:endParaRPr lang="fr-FR" dirty="0"/>
          </a:p>
        </p:txBody>
      </p:sp>
      <p:sp>
        <p:nvSpPr>
          <p:cNvPr id="4" name="Shape 9"/>
          <p:cNvSpPr>
            <a:spLocks noGrp="1"/>
          </p:cNvSpPr>
          <p:nvPr>
            <p:ph type="title"/>
          </p:nvPr>
        </p:nvSpPr>
        <p:spPr>
          <a:xfrm>
            <a:off x="377563" y="941442"/>
            <a:ext cx="8586328" cy="711645"/>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normAutofit fontScale="90000"/>
          </a:bodyP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200" b="1" dirty="0">
                <a:solidFill>
                  <a:schemeClr val="bg1"/>
                </a:solidFill>
                <a:latin typeface="Marianne" panose="02000000000000000000" pitchFamily="50" charset="0"/>
              </a:rPr>
              <a:t>                                                                                           Le cadre du soutien : l’enseignement de défense</a:t>
            </a:r>
          </a:p>
        </p:txBody>
      </p:sp>
    </p:spTree>
    <p:extLst>
      <p:ext uri="{BB962C8B-B14F-4D97-AF65-F5344CB8AC3E}">
        <p14:creationId xmlns:p14="http://schemas.microsoft.com/office/powerpoint/2010/main" val="1395477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31755" y="1710813"/>
            <a:ext cx="8380955" cy="5053782"/>
          </a:xfrm>
        </p:spPr>
        <p:txBody>
          <a:bodyPr>
            <a:noAutofit/>
          </a:bodyPr>
          <a:lstStyle/>
          <a:p>
            <a:pPr algn="just">
              <a:buFont typeface="Wingdings" panose="05000000000000000000" pitchFamily="2" charset="2"/>
              <a:buChar char="Ø"/>
            </a:pPr>
            <a:endParaRPr lang="fr-FR" sz="1100" b="1" dirty="0"/>
          </a:p>
          <a:p>
            <a:pPr lvl="1" algn="just">
              <a:lnSpc>
                <a:spcPct val="100000"/>
              </a:lnSpc>
              <a:buFont typeface="Wingdings" panose="05000000000000000000" pitchFamily="2" charset="2"/>
              <a:buChar char="Ø"/>
            </a:pPr>
            <a:r>
              <a:rPr lang="fr-FR" sz="1400" b="1" dirty="0"/>
              <a:t>La plateforme Educ@def </a:t>
            </a:r>
            <a:r>
              <a:rPr lang="fr-FR" sz="1400" b="1" dirty="0">
                <a:hlinkClick r:id="rId3"/>
              </a:rPr>
              <a:t>https://</a:t>
            </a:r>
            <a:r>
              <a:rPr lang="fr-FR" sz="1400" b="1" dirty="0" smtClean="0">
                <a:hlinkClick r:id="rId3"/>
              </a:rPr>
              <a:t>www.cheminsdememoire.gouv.fr/fr/educadef</a:t>
            </a:r>
            <a:r>
              <a:rPr lang="fr-FR" sz="1400" b="1" dirty="0" smtClean="0"/>
              <a:t> dédiée </a:t>
            </a:r>
            <a:r>
              <a:rPr lang="fr-FR" sz="1400" b="1" dirty="0"/>
              <a:t>à l’enseignement de défense propose de nombreuses ressources pédagogiques, notamment : </a:t>
            </a:r>
          </a:p>
          <a:p>
            <a:pPr lvl="1" algn="just">
              <a:lnSpc>
                <a:spcPct val="100000"/>
              </a:lnSpc>
            </a:pPr>
            <a:r>
              <a:rPr lang="fr-FR" sz="1400" dirty="0"/>
              <a:t>Les nouvelles « entrées défense » des programmes scolaires pour les collèges </a:t>
            </a:r>
            <a:r>
              <a:rPr lang="fr-FR" sz="1400" dirty="0">
                <a:hlinkClick r:id="rId4"/>
              </a:rPr>
              <a:t>https://</a:t>
            </a:r>
            <a:r>
              <a:rPr lang="fr-FR" sz="1400" dirty="0" smtClean="0">
                <a:hlinkClick r:id="rId4"/>
              </a:rPr>
              <a:t>www.cheminsdememoire.gouv.fr/fr/articles-ressources-college</a:t>
            </a:r>
            <a:r>
              <a:rPr lang="fr-FR" sz="1400" dirty="0" smtClean="0"/>
              <a:t> et </a:t>
            </a:r>
            <a:r>
              <a:rPr lang="fr-FR" sz="1400" dirty="0"/>
              <a:t>lycées </a:t>
            </a:r>
            <a:r>
              <a:rPr lang="fr-FR" sz="1400" dirty="0">
                <a:hlinkClick r:id="rId5"/>
              </a:rPr>
              <a:t>https://</a:t>
            </a:r>
            <a:r>
              <a:rPr lang="fr-FR" sz="1400" dirty="0" smtClean="0">
                <a:hlinkClick r:id="rId5"/>
              </a:rPr>
              <a:t>www.cheminsdememoire.gouv.fr/fr/articles-ressources</a:t>
            </a:r>
            <a:r>
              <a:rPr lang="fr-FR" sz="1400" dirty="0" smtClean="0"/>
              <a:t> ;</a:t>
            </a:r>
            <a:endParaRPr lang="fr-FR" sz="1400" dirty="0"/>
          </a:p>
          <a:p>
            <a:pPr lvl="1" algn="just">
              <a:lnSpc>
                <a:spcPct val="100000"/>
              </a:lnSpc>
            </a:pPr>
            <a:r>
              <a:rPr lang="fr-FR" sz="1400" dirty="0"/>
              <a:t>Des web-séries </a:t>
            </a:r>
            <a:r>
              <a:rPr lang="fr-FR" sz="1400" dirty="0">
                <a:hlinkClick r:id="rId6"/>
              </a:rPr>
              <a:t>https://</a:t>
            </a:r>
            <a:r>
              <a:rPr lang="fr-FR" sz="1400" dirty="0" smtClean="0">
                <a:hlinkClick r:id="rId6"/>
              </a:rPr>
              <a:t>www.cheminsdememoire.gouv.fr/fr/histoire/multimedia/documents-videos</a:t>
            </a:r>
            <a:r>
              <a:rPr lang="fr-FR" sz="1400" dirty="0" smtClean="0"/>
              <a:t> (</a:t>
            </a:r>
            <a:r>
              <a:rPr lang="fr-FR" sz="1400" dirty="0" smtClean="0"/>
              <a:t>par </a:t>
            </a:r>
            <a:r>
              <a:rPr lang="fr-FR" sz="1400" dirty="0"/>
              <a:t>exemple, sur l’année 40 </a:t>
            </a:r>
            <a:r>
              <a:rPr lang="fr-FR" sz="1400" dirty="0">
                <a:hlinkClick r:id="rId7"/>
              </a:rPr>
              <a:t>https://</a:t>
            </a:r>
            <a:r>
              <a:rPr lang="fr-FR" sz="1400" dirty="0" smtClean="0">
                <a:hlinkClick r:id="rId7"/>
              </a:rPr>
              <a:t>www.cheminsdememoire.gouv.fr/fr/9-novembre-50eme-anniversaire-de-la-disparition-du-general-de-gaulle</a:t>
            </a:r>
            <a:r>
              <a:rPr lang="fr-FR" sz="1400" dirty="0" smtClean="0"/>
              <a:t> et </a:t>
            </a:r>
            <a:r>
              <a:rPr lang="fr-FR" sz="1400" dirty="0"/>
              <a:t>la Guerre de </a:t>
            </a:r>
            <a:r>
              <a:rPr lang="fr-FR" sz="1400" dirty="0" smtClean="0"/>
              <a:t>1870 </a:t>
            </a:r>
            <a:r>
              <a:rPr lang="fr-FR" sz="1400" dirty="0" smtClean="0">
                <a:hlinkClick r:id="rId8"/>
              </a:rPr>
              <a:t>https</a:t>
            </a:r>
            <a:r>
              <a:rPr lang="fr-FR" sz="1400" dirty="0">
                <a:hlinkClick r:id="rId8"/>
              </a:rPr>
              <a:t>://</a:t>
            </a:r>
            <a:r>
              <a:rPr lang="fr-FR" sz="1400" dirty="0" smtClean="0">
                <a:hlinkClick r:id="rId8"/>
              </a:rPr>
              <a:t>www.cheminsdememoire.gouv.fr/sites/default/files/2020-03/1870_Teaser.mp4</a:t>
            </a:r>
            <a:r>
              <a:rPr lang="fr-FR" sz="1400" dirty="0" smtClean="0"/>
              <a:t> ) </a:t>
            </a:r>
            <a:r>
              <a:rPr lang="fr-FR" sz="1400" dirty="0"/>
              <a:t>;</a:t>
            </a:r>
          </a:p>
          <a:p>
            <a:pPr lvl="1">
              <a:lnSpc>
                <a:spcPct val="100000"/>
              </a:lnSpc>
            </a:pPr>
            <a:r>
              <a:rPr lang="fr-FR" sz="1400" dirty="0"/>
              <a:t>Des films </a:t>
            </a:r>
            <a:r>
              <a:rPr lang="fr-FR" sz="1400" dirty="0" smtClean="0"/>
              <a:t>documentaires </a:t>
            </a:r>
            <a:r>
              <a:rPr lang="fr-FR" sz="1400" dirty="0" smtClean="0">
                <a:hlinkClick r:id="rId9"/>
              </a:rPr>
              <a:t>https</a:t>
            </a:r>
            <a:r>
              <a:rPr lang="fr-FR" sz="1400" dirty="0">
                <a:hlinkClick r:id="rId9"/>
              </a:rPr>
              <a:t>://</a:t>
            </a:r>
            <a:r>
              <a:rPr lang="fr-FR" sz="1400" dirty="0" smtClean="0">
                <a:hlinkClick r:id="rId9"/>
              </a:rPr>
              <a:t>www.youtube.com/watch?v=QgfMAApBeL0&amp;list=PLFUP7fHQW9_q1elDPo-IzJLLhR0WmkzkB</a:t>
            </a:r>
            <a:r>
              <a:rPr lang="fr-FR" sz="1400" dirty="0" smtClean="0"/>
              <a:t> et </a:t>
            </a:r>
            <a:r>
              <a:rPr lang="fr-FR" sz="1400" dirty="0"/>
              <a:t>des diaporamas ;</a:t>
            </a:r>
          </a:p>
          <a:p>
            <a:pPr lvl="1" algn="just">
              <a:lnSpc>
                <a:spcPct val="100000"/>
              </a:lnSpc>
            </a:pPr>
            <a:r>
              <a:rPr lang="fr-FR" sz="1400" dirty="0"/>
              <a:t>Des ressources spécifiques pour le Concours national de la Résistance et de la Déportation (CNRD) </a:t>
            </a:r>
            <a:r>
              <a:rPr lang="fr-FR" sz="1400" dirty="0">
                <a:hlinkClick r:id="rId10"/>
              </a:rPr>
              <a:t>https://</a:t>
            </a:r>
            <a:r>
              <a:rPr lang="fr-FR" sz="1400" dirty="0" smtClean="0">
                <a:hlinkClick r:id="rId10"/>
              </a:rPr>
              <a:t>www.cheminsdememoire.gouv.fr/fr/concours-national-de-la-resistance-et-de-la-deportation-cnrd</a:t>
            </a:r>
            <a:r>
              <a:rPr lang="fr-FR" sz="1400" dirty="0" smtClean="0"/>
              <a:t> ;</a:t>
            </a:r>
            <a:endParaRPr lang="fr-FR" sz="1400" dirty="0"/>
          </a:p>
          <a:p>
            <a:pPr lvl="1" algn="just">
              <a:lnSpc>
                <a:spcPct val="100000"/>
              </a:lnSpc>
            </a:pPr>
            <a:r>
              <a:rPr lang="fr-FR" sz="1400" dirty="0"/>
              <a:t>Un espace dédié aux trinômes </a:t>
            </a:r>
            <a:r>
              <a:rPr lang="fr-FR" sz="1400" dirty="0" smtClean="0"/>
              <a:t>académiques</a:t>
            </a:r>
            <a:r>
              <a:rPr lang="fr-FR" sz="1400" dirty="0"/>
              <a:t> </a:t>
            </a:r>
            <a:r>
              <a:rPr lang="fr-FR" sz="1400" dirty="0">
                <a:hlinkClick r:id="rId11"/>
              </a:rPr>
              <a:t>https://</a:t>
            </a:r>
            <a:r>
              <a:rPr lang="fr-FR" sz="1400" dirty="0" smtClean="0">
                <a:hlinkClick r:id="rId11"/>
              </a:rPr>
              <a:t>www.cheminsdememoire.gouv.fr/fr/les-trinomes-academiques</a:t>
            </a:r>
            <a:r>
              <a:rPr lang="fr-FR" sz="1400" dirty="0" smtClean="0"/>
              <a:t> .</a:t>
            </a:r>
            <a:endParaRPr lang="fr-FR" sz="1400" dirty="0"/>
          </a:p>
          <a:p>
            <a:pPr lvl="1" algn="just">
              <a:lnSpc>
                <a:spcPct val="100000"/>
              </a:lnSpc>
              <a:buFont typeface="Wingdings" panose="05000000000000000000" pitchFamily="2" charset="2"/>
              <a:buChar char="Ø"/>
            </a:pPr>
            <a:r>
              <a:rPr lang="fr-FR" sz="1400" dirty="0"/>
              <a:t>Educ@def est conçue et animée par la DPMA sous l’égide scientifique </a:t>
            </a:r>
          </a:p>
          <a:p>
            <a:pPr marL="230187" lvl="1" indent="0" algn="just">
              <a:lnSpc>
                <a:spcPct val="100000"/>
              </a:lnSpc>
              <a:buNone/>
            </a:pPr>
            <a:r>
              <a:rPr lang="fr-FR" sz="1400" dirty="0"/>
              <a:t>de l’Inspection générale de l’éducation, du sport et de la recherche. </a:t>
            </a:r>
          </a:p>
          <a:p>
            <a:pPr marL="0" indent="0" algn="just">
              <a:lnSpc>
                <a:spcPct val="100000"/>
              </a:lnSpc>
              <a:buNone/>
            </a:pPr>
            <a:endParaRPr lang="fr-FR" sz="1100" dirty="0"/>
          </a:p>
        </p:txBody>
      </p:sp>
      <p:sp>
        <p:nvSpPr>
          <p:cNvPr id="6" name="Shape 9"/>
          <p:cNvSpPr/>
          <p:nvPr/>
        </p:nvSpPr>
        <p:spPr>
          <a:xfrm>
            <a:off x="377561" y="905642"/>
            <a:ext cx="8614039"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000" b="1" dirty="0">
                <a:solidFill>
                  <a:schemeClr val="bg1"/>
                </a:solidFill>
                <a:latin typeface="Marianne" panose="02000000000000000000" pitchFamily="50" charset="0"/>
              </a:rPr>
              <a:t>Le soutien pédagogique aux projets d’enseignement de défense</a:t>
            </a:r>
          </a:p>
        </p:txBody>
      </p:sp>
    </p:spTree>
    <p:extLst>
      <p:ext uri="{BB962C8B-B14F-4D97-AF65-F5344CB8AC3E}">
        <p14:creationId xmlns:p14="http://schemas.microsoft.com/office/powerpoint/2010/main" val="3400872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31755" y="1710813"/>
            <a:ext cx="8380955" cy="5053782"/>
          </a:xfrm>
        </p:spPr>
        <p:txBody>
          <a:bodyPr>
            <a:noAutofit/>
          </a:bodyPr>
          <a:lstStyle/>
          <a:p>
            <a:pPr algn="just">
              <a:buFont typeface="Wingdings" panose="05000000000000000000" pitchFamily="2" charset="2"/>
              <a:buChar char="Ø"/>
            </a:pPr>
            <a:endParaRPr lang="fr-FR" sz="1100" b="1" dirty="0"/>
          </a:p>
          <a:p>
            <a:pPr lvl="1" algn="just">
              <a:lnSpc>
                <a:spcPct val="100000"/>
              </a:lnSpc>
              <a:buFont typeface="Wingdings" panose="05000000000000000000" pitchFamily="2" charset="2"/>
              <a:buChar char="Ø"/>
            </a:pPr>
            <a:r>
              <a:rPr lang="fr-FR" sz="1400" b="1" dirty="0"/>
              <a:t>La DPMA réalise également la revue « Les chemins de la mémoire  » :</a:t>
            </a:r>
          </a:p>
          <a:p>
            <a:pPr lvl="1" algn="just">
              <a:lnSpc>
                <a:spcPct val="100000"/>
              </a:lnSpc>
            </a:pPr>
            <a:r>
              <a:rPr lang="fr-FR" sz="1400" dirty="0"/>
              <a:t>Cette revue contient de nombreux articles </a:t>
            </a:r>
            <a:r>
              <a:rPr lang="fr-FR" sz="1400" dirty="0" smtClean="0"/>
              <a:t>pédagogiques ;</a:t>
            </a:r>
            <a:endParaRPr lang="fr-FR" sz="1400" dirty="0"/>
          </a:p>
          <a:p>
            <a:pPr lvl="1" algn="just">
              <a:lnSpc>
                <a:spcPct val="100000"/>
              </a:lnSpc>
            </a:pPr>
            <a:r>
              <a:rPr lang="fr-FR" sz="1400" dirty="0"/>
              <a:t>Chaque année il y a 4 numéros </a:t>
            </a:r>
            <a:r>
              <a:rPr lang="fr-FR" sz="1400" dirty="0">
                <a:hlinkClick r:id="rId3"/>
              </a:rPr>
              <a:t>https://</a:t>
            </a:r>
            <a:r>
              <a:rPr lang="fr-FR" sz="1400" dirty="0" smtClean="0">
                <a:hlinkClick r:id="rId3"/>
              </a:rPr>
              <a:t>www.cheminsdememoire.gouv.fr/fr/revue/archives</a:t>
            </a:r>
            <a:r>
              <a:rPr lang="fr-FR" sz="1400" dirty="0" smtClean="0"/>
              <a:t> et </a:t>
            </a:r>
            <a:r>
              <a:rPr lang="fr-FR" sz="1400" dirty="0"/>
              <a:t>1 hors-série </a:t>
            </a:r>
            <a:r>
              <a:rPr lang="fr-FR" sz="1400" dirty="0">
                <a:hlinkClick r:id="rId4"/>
              </a:rPr>
              <a:t>https://</a:t>
            </a:r>
            <a:r>
              <a:rPr lang="fr-FR" sz="1400" dirty="0" smtClean="0">
                <a:hlinkClick r:id="rId4"/>
              </a:rPr>
              <a:t>www.cheminsdememoire.gouv.fr/fr/commemorer</a:t>
            </a:r>
            <a:r>
              <a:rPr lang="fr-FR" sz="1400" dirty="0" smtClean="0"/>
              <a:t> ; </a:t>
            </a:r>
            <a:endParaRPr lang="fr-FR" sz="1400" dirty="0"/>
          </a:p>
          <a:p>
            <a:pPr lvl="1" algn="just">
              <a:lnSpc>
                <a:spcPct val="100000"/>
              </a:lnSpc>
            </a:pPr>
            <a:r>
              <a:rPr lang="fr-FR" sz="1400" dirty="0"/>
              <a:t>Elle est diffusée par voie numérique ou postale</a:t>
            </a:r>
            <a:r>
              <a:rPr lang="fr-FR" sz="1400" dirty="0" smtClean="0"/>
              <a:t>. </a:t>
            </a:r>
            <a:endParaRPr lang="fr-FR" sz="1400" dirty="0"/>
          </a:p>
          <a:p>
            <a:pPr lvl="1" algn="just">
              <a:lnSpc>
                <a:spcPct val="100000"/>
              </a:lnSpc>
              <a:buFont typeface="Wingdings" panose="05000000000000000000" pitchFamily="2" charset="2"/>
              <a:buChar char="Ø"/>
            </a:pPr>
            <a:r>
              <a:rPr lang="fr-FR" sz="1400" dirty="0"/>
              <a:t>Pour s’abonner à la revue en numérique ou papier, un clic </a:t>
            </a:r>
            <a:r>
              <a:rPr lang="fr-FR" sz="1400" dirty="0" smtClean="0"/>
              <a:t>suffit</a:t>
            </a:r>
            <a:r>
              <a:rPr lang="fr-FR" sz="1400" dirty="0"/>
              <a:t> </a:t>
            </a:r>
            <a:r>
              <a:rPr lang="fr-FR" sz="1400" dirty="0">
                <a:hlinkClick r:id="rId5"/>
              </a:rPr>
              <a:t>https://</a:t>
            </a:r>
            <a:r>
              <a:rPr lang="fr-FR" sz="1400" dirty="0" smtClean="0">
                <a:hlinkClick r:id="rId5"/>
              </a:rPr>
              <a:t>www.cheminsdememoire.gouv.fr/fr/recevoir-la-revue</a:t>
            </a:r>
            <a:r>
              <a:rPr lang="fr-FR" sz="1400" dirty="0" smtClean="0"/>
              <a:t> . </a:t>
            </a:r>
            <a:endParaRPr lang="fr-FR" sz="1400" dirty="0"/>
          </a:p>
          <a:p>
            <a:pPr lvl="1" algn="just">
              <a:lnSpc>
                <a:spcPct val="100000"/>
              </a:lnSpc>
              <a:buFont typeface="Wingdings" panose="05000000000000000000" pitchFamily="2" charset="2"/>
              <a:buChar char="Ø"/>
            </a:pPr>
            <a:r>
              <a:rPr lang="fr-FR" sz="1400" dirty="0"/>
              <a:t>La revue peut être utilisée comme support </a:t>
            </a:r>
            <a:r>
              <a:rPr lang="fr-FR" sz="1400" dirty="0" smtClean="0"/>
              <a:t>par les </a:t>
            </a:r>
            <a:r>
              <a:rPr lang="fr-FR" sz="1400" dirty="0"/>
              <a:t>enseignants des établissements d’enseignement français à l’étranger impliqués dans un projet d’enseignement de défense, ou être diffusée auprès des publics scolaires participant à une cérémonie</a:t>
            </a:r>
            <a:r>
              <a:rPr lang="fr-FR" sz="1400" dirty="0" smtClean="0"/>
              <a:t>.</a:t>
            </a:r>
            <a:endParaRPr lang="fr-FR" sz="1400" dirty="0">
              <a:solidFill>
                <a:srgbClr val="B63419"/>
              </a:solidFill>
            </a:endParaRPr>
          </a:p>
          <a:p>
            <a:pPr lvl="1" algn="just">
              <a:lnSpc>
                <a:spcPct val="100000"/>
              </a:lnSpc>
              <a:buFont typeface="Wingdings" panose="05000000000000000000" pitchFamily="2" charset="2"/>
              <a:buChar char="Ø"/>
            </a:pPr>
            <a:r>
              <a:rPr lang="fr-FR" sz="1400" b="1" dirty="0"/>
              <a:t>La DPMA propose également un recensement des nombreuses ressources du réseau des </a:t>
            </a:r>
          </a:p>
          <a:p>
            <a:pPr marL="230187" lvl="1" indent="0" algn="just">
              <a:lnSpc>
                <a:spcPct val="100000"/>
              </a:lnSpc>
              <a:buNone/>
            </a:pPr>
            <a:r>
              <a:rPr lang="fr-FR" sz="1400" b="1" dirty="0"/>
              <a:t>    musées et mémoriaux des conflits contemporains (MMCC) :</a:t>
            </a:r>
          </a:p>
          <a:p>
            <a:pPr lvl="1" algn="just">
              <a:lnSpc>
                <a:spcPct val="100000"/>
              </a:lnSpc>
            </a:pPr>
            <a:r>
              <a:rPr lang="fr-FR" sz="1400" dirty="0"/>
              <a:t>134 membres pour valoriser l’offre pédagogique des lieux de mémoire </a:t>
            </a:r>
            <a:r>
              <a:rPr lang="fr-FR" sz="1400" dirty="0">
                <a:hlinkClick r:id="rId6"/>
              </a:rPr>
              <a:t>https://</a:t>
            </a:r>
            <a:r>
              <a:rPr lang="fr-FR" sz="1400" dirty="0" smtClean="0">
                <a:hlinkClick r:id="rId6"/>
              </a:rPr>
              <a:t>www.cheminsdememoire.gouv.fr/</a:t>
            </a:r>
            <a:r>
              <a:rPr lang="fr-FR" sz="1400" dirty="0" err="1" smtClean="0">
                <a:hlinkClick r:id="rId6"/>
              </a:rPr>
              <a:t>fr</a:t>
            </a:r>
            <a:r>
              <a:rPr lang="fr-FR" sz="1400" dirty="0" smtClean="0">
                <a:hlinkClick r:id="rId6"/>
              </a:rPr>
              <a:t>/offre-</a:t>
            </a:r>
            <a:r>
              <a:rPr lang="fr-FR" sz="1400" dirty="0" err="1" smtClean="0">
                <a:hlinkClick r:id="rId6"/>
              </a:rPr>
              <a:t>pedagogique</a:t>
            </a:r>
            <a:r>
              <a:rPr lang="fr-FR" sz="1400" dirty="0" smtClean="0">
                <a:hlinkClick r:id="rId6"/>
              </a:rPr>
              <a:t>-des-lieux-de-mémoire</a:t>
            </a:r>
            <a:r>
              <a:rPr lang="fr-FR" sz="1400" dirty="0" smtClean="0"/>
              <a:t> ;</a:t>
            </a:r>
            <a:endParaRPr lang="fr-FR" sz="1400" dirty="0"/>
          </a:p>
          <a:p>
            <a:pPr lvl="1" algn="just">
              <a:lnSpc>
                <a:spcPct val="100000"/>
              </a:lnSpc>
            </a:pPr>
            <a:r>
              <a:rPr lang="fr-FR" sz="1400" dirty="0"/>
              <a:t>Des visites virtuelles ;</a:t>
            </a:r>
          </a:p>
          <a:p>
            <a:pPr lvl="1" algn="just">
              <a:lnSpc>
                <a:spcPct val="100000"/>
              </a:lnSpc>
            </a:pPr>
            <a:r>
              <a:rPr lang="fr-FR" sz="1400" dirty="0"/>
              <a:t>Des ressources pédagogiques ;</a:t>
            </a:r>
          </a:p>
          <a:p>
            <a:pPr lvl="1" algn="just">
              <a:lnSpc>
                <a:spcPct val="100000"/>
              </a:lnSpc>
            </a:pPr>
            <a:r>
              <a:rPr lang="fr-FR" sz="1400" dirty="0"/>
              <a:t>Des MOOC, …</a:t>
            </a:r>
          </a:p>
          <a:p>
            <a:pPr marL="0" indent="0" algn="just">
              <a:buNone/>
            </a:pPr>
            <a:endParaRPr lang="fr-FR" sz="1400" dirty="0"/>
          </a:p>
        </p:txBody>
      </p:sp>
      <p:sp>
        <p:nvSpPr>
          <p:cNvPr id="6" name="Shape 9"/>
          <p:cNvSpPr/>
          <p:nvPr/>
        </p:nvSpPr>
        <p:spPr>
          <a:xfrm>
            <a:off x="377561" y="905642"/>
            <a:ext cx="8614039"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a:solidFill>
                <a:schemeClr val="bg1"/>
              </a:solidFill>
            </a:endParaRPr>
          </a:p>
          <a:p>
            <a:pPr lvl="3"/>
            <a:endParaRPr lang="fr-FR" b="1" dirty="0">
              <a:solidFill>
                <a:schemeClr val="bg1"/>
              </a:solidFill>
            </a:endParaRPr>
          </a:p>
          <a:p>
            <a:pPr lvl="3"/>
            <a:endParaRPr lang="fr-FR" b="1" dirty="0">
              <a:solidFill>
                <a:schemeClr val="bg1"/>
              </a:solidFill>
            </a:endParaRPr>
          </a:p>
          <a:p>
            <a:pPr lvl="3" algn="ctr"/>
            <a:r>
              <a:rPr lang="fr-FR" b="1" dirty="0">
                <a:solidFill>
                  <a:schemeClr val="bg1"/>
                </a:solidFill>
              </a:rPr>
              <a:t>				                                                                                              </a:t>
            </a:r>
            <a:r>
              <a:rPr lang="fr-FR" sz="2000" b="1" dirty="0">
                <a:solidFill>
                  <a:schemeClr val="bg1"/>
                </a:solidFill>
                <a:latin typeface="Marianne" panose="02000000000000000000" pitchFamily="50" charset="0"/>
              </a:rPr>
              <a:t>Le soutien pédagogique aux projets d’enseignement de défense</a:t>
            </a:r>
          </a:p>
        </p:txBody>
      </p:sp>
    </p:spTree>
    <p:extLst>
      <p:ext uri="{BB962C8B-B14F-4D97-AF65-F5344CB8AC3E}">
        <p14:creationId xmlns:p14="http://schemas.microsoft.com/office/powerpoint/2010/main" val="1010081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_05_25PPT_SGA_4_3" id="{278BF2C3-5F6E-41D2-8528-D42115114647}" vid="{E771504E-210E-4ACF-A312-4A23C13F0C2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47c3cc3-4efd-470a-a8bf-9e6fcb399319">
      <Terms xmlns="http://schemas.microsoft.com/office/infopath/2007/PartnerControls"/>
    </TaxKeywordTaxHTField>
    <TaxCatchAll xmlns="347c3cc3-4efd-470a-a8bf-9e6fcb399319"/>
    <SGAConnect_Source xmlns="347c3cc3-4efd-470a-a8bf-9e6fcb39931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de référence" ma:contentTypeID="0x010100FD9EA390206D405BA02AB06F710E2F7D005B3F0DF5994BF04394B9B9A9E41FE59C" ma:contentTypeVersion="6" ma:contentTypeDescription="Crée un document de référence" ma:contentTypeScope="" ma:versionID="24519e083864ad3fa455cb1a2cdabf74">
  <xsd:schema xmlns:xsd="http://www.w3.org/2001/XMLSchema" xmlns:xs="http://www.w3.org/2001/XMLSchema" xmlns:p="http://schemas.microsoft.com/office/2006/metadata/properties" xmlns:ns2="347c3cc3-4efd-470a-a8bf-9e6fcb399319" targetNamespace="http://schemas.microsoft.com/office/2006/metadata/properties" ma:root="true" ma:fieldsID="9f85728771683de9bb47fbfc9167ae5c" ns2:_="">
    <xsd:import namespace="347c3cc3-4efd-470a-a8bf-9e6fcb399319"/>
    <xsd:element name="properties">
      <xsd:complexType>
        <xsd:sequence>
          <xsd:element name="documentManagement">
            <xsd:complexType>
              <xsd:all>
                <xsd:element ref="ns2:SGAConnect_Source" minOccurs="0"/>
                <xsd:element ref="ns2:TaxKeywordTaxHTFiel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7c3cc3-4efd-470a-a8bf-9e6fcb399319" elementFormDefault="qualified">
    <xsd:import namespace="http://schemas.microsoft.com/office/2006/documentManagement/types"/>
    <xsd:import namespace="http://schemas.microsoft.com/office/infopath/2007/PartnerControls"/>
    <xsd:element name="SGAConnect_Source" ma:index="8" nillable="true" ma:displayName="Source" ma:default="" ma:description="Source de la page" ma:internalName="SGAConnect_Source" ma:readOnly="false">
      <xsd:simpleType>
        <xsd:restriction base="dms:Text"/>
      </xsd:simpleType>
    </xsd:element>
    <xsd:element name="TaxKeywordTaxHTField" ma:index="9" nillable="true" ma:taxonomy="true" ma:internalName="TaxKeywordTaxHTField" ma:taxonomyFieldName="TaxKeyword" ma:displayName="Mots clés" ma:readOnly="false" ma:fieldId="{23f27201-bee3-471e-b2e7-b64fd8b7ca38}" ma:taxonomyMulti="true" ma:sspId="d013f4df-92d4-4b52-bf96-16a989373db3"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Colonne Attraper tout de Taxonomie" ma:hidden="true" ma:list="{b22c6113-add9-4279-9d8f-60cb3ee4b91a}" ma:internalName="TaxCatchAll" ma:showField="CatchAllData" ma:web="347c3cc3-4efd-470a-a8bf-9e6fcb399319">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Colonne Attraper tout de Taxonomie1" ma:hidden="true" ma:list="{b22c6113-add9-4279-9d8f-60cb3ee4b91a}" ma:internalName="TaxCatchAllLabel" ma:readOnly="true" ma:showField="CatchAllDataLabel" ma:web="347c3cc3-4efd-470a-a8bf-9e6fcb3993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96DD1A-B14B-4C12-A5BA-12BC623EE2FE}">
  <ds:schemaRefs>
    <ds:schemaRef ds:uri="347c3cc3-4efd-470a-a8bf-9e6fcb39931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1106E85F-21BA-4B20-A48A-B65297D0CBC6}">
  <ds:schemaRefs>
    <ds:schemaRef ds:uri="http://schemas.microsoft.com/sharepoint/v3/contenttype/forms"/>
  </ds:schemaRefs>
</ds:datastoreItem>
</file>

<file path=customXml/itemProps3.xml><?xml version="1.0" encoding="utf-8"?>
<ds:datastoreItem xmlns:ds="http://schemas.openxmlformats.org/officeDocument/2006/customXml" ds:itemID="{B98F39BC-EDA6-44DD-8CF2-23285B32F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7c3cc3-4efd-470a-a8bf-9e6fcb3993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2020_05_25PPT_SGA_4_3</Template>
  <TotalTime>7875</TotalTime>
  <Words>2522</Words>
  <Application>Microsoft Office PowerPoint</Application>
  <PresentationFormat>Affichage à l'écran (4:3)</PresentationFormat>
  <Paragraphs>255</Paragraphs>
  <Slides>16</Slides>
  <Notes>16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vt:lpstr>
      <vt:lpstr>Calibri</vt:lpstr>
      <vt:lpstr>Marianne</vt:lpstr>
      <vt:lpstr>Marianne Light</vt:lpstr>
      <vt:lpstr>Times New Roman</vt:lpstr>
      <vt:lpstr>Verdana</vt:lpstr>
      <vt:lpstr>Wingdings</vt:lpstr>
      <vt:lpstr>Thème Office</vt:lpstr>
      <vt:lpstr>Présentation PowerPoint</vt:lpstr>
      <vt:lpstr>                                                                                                  L’essentiel à retenir</vt:lpstr>
      <vt:lpstr>                                                                                                  Contenu de la mallette</vt:lpstr>
      <vt:lpstr>                                                                                                  Le cadre du soutien : l’enseignement de défense</vt:lpstr>
      <vt:lpstr>                                                                                                  Le cadre du soutien : l’enseignement de défense</vt:lpstr>
      <vt:lpstr>                                                                                                  Le cadre du soutien : l’enseignement de défense</vt:lpstr>
      <vt:lpstr>                                                                                                  Le cadre du soutien : l’enseignement de défense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Ministère des Armées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CIBIEL Franck ATTACH PAL ADM.ETA</dc:creator>
  <cp:lastModifiedBy>NEGROTO Benjamin ATTACHE ADMI</cp:lastModifiedBy>
  <cp:revision>324</cp:revision>
  <cp:lastPrinted>2021-07-19T12:41:30Z</cp:lastPrinted>
  <dcterms:created xsi:type="dcterms:W3CDTF">2020-05-28T07:20:08Z</dcterms:created>
  <dcterms:modified xsi:type="dcterms:W3CDTF">2021-08-04T12:08:13Z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0x010100FD9EA390206D405BA02AB06F710E2F7D005B3F0DF5994BF04394B9B9A9E41FE59C</vt:lpwstr>
  </property>
</Properties>
</file>