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8" r:id="rId5"/>
    <p:sldId id="283" r:id="rId6"/>
    <p:sldId id="284" r:id="rId7"/>
    <p:sldId id="277" r:id="rId8"/>
    <p:sldId id="279" r:id="rId9"/>
    <p:sldId id="285" r:id="rId10"/>
    <p:sldId id="280" r:id="rId11"/>
    <p:sldId id="286" r:id="rId12"/>
    <p:sldId id="257" r:id="rId13"/>
    <p:sldId id="287" r:id="rId14"/>
    <p:sldId id="272" r:id="rId15"/>
    <p:sldId id="281" r:id="rId16"/>
    <p:sldId id="282" r:id="rId17"/>
    <p:sldId id="288" r:id="rId18"/>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DAS-BILLAUD Hélène ATTACHE  PR.MINDEF" initials="PHAP" lastIdx="2" clrIdx="0">
    <p:extLst>
      <p:ext uri="{19B8F6BF-5375-455C-9EA6-DF929625EA0E}">
        <p15:presenceInfo xmlns:p15="http://schemas.microsoft.com/office/powerpoint/2012/main" userId="S-1-5-21-2255225037-4143705525-1198626713-87492" providerId="AD"/>
      </p:ext>
    </p:extLst>
  </p:cmAuthor>
  <p:cmAuthor id="2" name="CAPELLE Christelle ATTACHE ADM. ETAT" initials="CCAAE" lastIdx="11" clrIdx="1">
    <p:extLst>
      <p:ext uri="{19B8F6BF-5375-455C-9EA6-DF929625EA0E}">
        <p15:presenceInfo xmlns:p15="http://schemas.microsoft.com/office/powerpoint/2012/main" userId="S-1-5-21-2255225037-4143705525-1198626713-201272" providerId="AD"/>
      </p:ext>
    </p:extLst>
  </p:cmAuthor>
  <p:cmAuthor id="3" name="PIFFETEAU Evelyne SOUS-DIRECTEUR  AE" initials="PESA" lastIdx="1" clrIdx="2">
    <p:extLst>
      <p:ext uri="{19B8F6BF-5375-455C-9EA6-DF929625EA0E}">
        <p15:presenceInfo xmlns:p15="http://schemas.microsoft.com/office/powerpoint/2012/main" userId="S-1-5-21-2255225037-4143705525-1198626713-67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3419"/>
    <a:srgbClr val="003189"/>
    <a:srgbClr val="D4310F"/>
    <a:srgbClr val="E2011C"/>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570" autoAdjust="0"/>
  </p:normalViewPr>
  <p:slideViewPr>
    <p:cSldViewPr snapToGrid="0" showGuides="1">
      <p:cViewPr varScale="1">
        <p:scale>
          <a:sx n="64" d="100"/>
          <a:sy n="64" d="100"/>
        </p:scale>
        <p:origin x="1264" y="52"/>
      </p:cViewPr>
      <p:guideLst>
        <p:guide orient="horz" pos="2160"/>
        <p:guide pos="2880"/>
      </p:guideLst>
    </p:cSldViewPr>
  </p:slideViewPr>
  <p:notesTextViewPr>
    <p:cViewPr>
      <p:scale>
        <a:sx n="1" d="1"/>
        <a:sy n="1" d="1"/>
      </p:scale>
      <p:origin x="0" y="0"/>
    </p:cViewPr>
  </p:notesTextViewPr>
  <p:notesViewPr>
    <p:cSldViewPr snapToGrid="0" showGuides="1">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9CFA754C-D29F-409C-8E12-26F5DAA737FE}" type="datetimeFigureOut">
              <a:rPr lang="fr-FR" smtClean="0"/>
              <a:t>26/08/2021</a:t>
            </a:fld>
            <a:endParaRPr lang="fr-FR"/>
          </a:p>
        </p:txBody>
      </p:sp>
      <p:sp>
        <p:nvSpPr>
          <p:cNvPr id="4" name="Espace réservé du pied de page 3"/>
          <p:cNvSpPr>
            <a:spLocks noGrp="1"/>
          </p:cNvSpPr>
          <p:nvPr>
            <p:ph type="ftr" sz="quarter" idx="2"/>
          </p:nvPr>
        </p:nvSpPr>
        <p:spPr>
          <a:xfrm>
            <a:off x="0" y="9377319"/>
            <a:ext cx="2945659"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9"/>
            <a:ext cx="2945659" cy="495347"/>
          </a:xfrm>
          <a:prstGeom prst="rect">
            <a:avLst/>
          </a:prstGeom>
        </p:spPr>
        <p:txBody>
          <a:bodyPr vert="horz" lIns="91440" tIns="45720" rIns="91440" bIns="45720" rtlCol="0" anchor="b"/>
          <a:lstStyle>
            <a:lvl1pPr algn="r">
              <a:defRPr sz="1200"/>
            </a:lvl1pPr>
          </a:lstStyle>
          <a:p>
            <a:fld id="{5D75BB6F-0217-4EE7-B79D-E88BBC9564A6}" type="slidenum">
              <a:rPr lang="fr-FR" smtClean="0"/>
              <a:t>‹N°›</a:t>
            </a:fld>
            <a:endParaRPr lang="fr-FR"/>
          </a:p>
        </p:txBody>
      </p:sp>
    </p:spTree>
    <p:extLst>
      <p:ext uri="{BB962C8B-B14F-4D97-AF65-F5344CB8AC3E}">
        <p14:creationId xmlns:p14="http://schemas.microsoft.com/office/powerpoint/2010/main" val="1836956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D039E458-9AEA-409F-8B3E-60D3B8E19A4E}" type="datetimeFigureOut">
              <a:rPr lang="fr-FR" smtClean="0"/>
              <a:pPr/>
              <a:t>26/08/2021</a:t>
            </a:fld>
            <a:endParaRPr lang="fr-FR"/>
          </a:p>
        </p:txBody>
      </p:sp>
      <p:sp>
        <p:nvSpPr>
          <p:cNvPr id="4" name="Espace réservé de l'image des diapositives 3"/>
          <p:cNvSpPr>
            <a:spLocks noGrp="1" noRot="1" noChangeAspect="1"/>
          </p:cNvSpPr>
          <p:nvPr>
            <p:ph type="sldImg" idx="2"/>
          </p:nvPr>
        </p:nvSpPr>
        <p:spPr>
          <a:xfrm>
            <a:off x="1176338" y="765175"/>
            <a:ext cx="4445000" cy="3333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560510" y="4369516"/>
            <a:ext cx="5688580" cy="4723728"/>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7319"/>
            <a:ext cx="2945659" cy="49534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377319"/>
            <a:ext cx="2945659" cy="495347"/>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44A5E3F7-1A1E-4F92-9DDA-3A3CF9C2CBF5}" type="slidenum">
              <a:rPr lang="fr-FR" smtClean="0"/>
              <a:pPr/>
              <a:t>‹N°›</a:t>
            </a:fld>
            <a:endParaRPr lang="fr-FR"/>
          </a:p>
        </p:txBody>
      </p:sp>
    </p:spTree>
    <p:extLst>
      <p:ext uri="{BB962C8B-B14F-4D97-AF65-F5344CB8AC3E}">
        <p14:creationId xmlns:p14="http://schemas.microsoft.com/office/powerpoint/2010/main" val="87591549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76338" y="765175"/>
            <a:ext cx="4445000" cy="333375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a:t>
            </a:fld>
            <a:endParaRPr lang="fr-FR"/>
          </a:p>
        </p:txBody>
      </p:sp>
    </p:spTree>
    <p:extLst>
      <p:ext uri="{BB962C8B-B14F-4D97-AF65-F5344CB8AC3E}">
        <p14:creationId xmlns:p14="http://schemas.microsoft.com/office/powerpoint/2010/main" val="171051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10</a:t>
            </a:fld>
            <a:endParaRPr lang="fr-FR"/>
          </a:p>
        </p:txBody>
      </p:sp>
    </p:spTree>
    <p:extLst>
      <p:ext uri="{BB962C8B-B14F-4D97-AF65-F5344CB8AC3E}">
        <p14:creationId xmlns:p14="http://schemas.microsoft.com/office/powerpoint/2010/main" val="335353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11</a:t>
            </a:fld>
            <a:endParaRPr lang="fr-FR"/>
          </a:p>
        </p:txBody>
      </p:sp>
    </p:spTree>
    <p:extLst>
      <p:ext uri="{BB962C8B-B14F-4D97-AF65-F5344CB8AC3E}">
        <p14:creationId xmlns:p14="http://schemas.microsoft.com/office/powerpoint/2010/main" val="264834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12</a:t>
            </a:fld>
            <a:endParaRPr lang="fr-FR"/>
          </a:p>
        </p:txBody>
      </p:sp>
    </p:spTree>
    <p:extLst>
      <p:ext uri="{BB962C8B-B14F-4D97-AF65-F5344CB8AC3E}">
        <p14:creationId xmlns:p14="http://schemas.microsoft.com/office/powerpoint/2010/main" val="3237408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13</a:t>
            </a:fld>
            <a:endParaRPr lang="fr-FR"/>
          </a:p>
        </p:txBody>
      </p:sp>
    </p:spTree>
    <p:extLst>
      <p:ext uri="{BB962C8B-B14F-4D97-AF65-F5344CB8AC3E}">
        <p14:creationId xmlns:p14="http://schemas.microsoft.com/office/powerpoint/2010/main" val="304333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14</a:t>
            </a:fld>
            <a:endParaRPr lang="fr-FR"/>
          </a:p>
        </p:txBody>
      </p:sp>
    </p:spTree>
    <p:extLst>
      <p:ext uri="{BB962C8B-B14F-4D97-AF65-F5344CB8AC3E}">
        <p14:creationId xmlns:p14="http://schemas.microsoft.com/office/powerpoint/2010/main" val="93298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2</a:t>
            </a:fld>
            <a:endParaRPr lang="fr-FR"/>
          </a:p>
        </p:txBody>
      </p:sp>
    </p:spTree>
    <p:extLst>
      <p:ext uri="{BB962C8B-B14F-4D97-AF65-F5344CB8AC3E}">
        <p14:creationId xmlns:p14="http://schemas.microsoft.com/office/powerpoint/2010/main" val="395523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3</a:t>
            </a:fld>
            <a:endParaRPr lang="fr-FR"/>
          </a:p>
        </p:txBody>
      </p:sp>
    </p:spTree>
    <p:extLst>
      <p:ext uri="{BB962C8B-B14F-4D97-AF65-F5344CB8AC3E}">
        <p14:creationId xmlns:p14="http://schemas.microsoft.com/office/powerpoint/2010/main" val="144286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4</a:t>
            </a:fld>
            <a:endParaRPr lang="fr-FR"/>
          </a:p>
        </p:txBody>
      </p:sp>
    </p:spTree>
    <p:extLst>
      <p:ext uri="{BB962C8B-B14F-4D97-AF65-F5344CB8AC3E}">
        <p14:creationId xmlns:p14="http://schemas.microsoft.com/office/powerpoint/2010/main" val="37642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5</a:t>
            </a:fld>
            <a:endParaRPr lang="fr-FR"/>
          </a:p>
        </p:txBody>
      </p:sp>
    </p:spTree>
    <p:extLst>
      <p:ext uri="{BB962C8B-B14F-4D97-AF65-F5344CB8AC3E}">
        <p14:creationId xmlns:p14="http://schemas.microsoft.com/office/powerpoint/2010/main" val="26269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6</a:t>
            </a:fld>
            <a:endParaRPr lang="fr-FR"/>
          </a:p>
        </p:txBody>
      </p:sp>
    </p:spTree>
    <p:extLst>
      <p:ext uri="{BB962C8B-B14F-4D97-AF65-F5344CB8AC3E}">
        <p14:creationId xmlns:p14="http://schemas.microsoft.com/office/powerpoint/2010/main" val="24970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7</a:t>
            </a:fld>
            <a:endParaRPr lang="fr-FR"/>
          </a:p>
        </p:txBody>
      </p:sp>
    </p:spTree>
    <p:extLst>
      <p:ext uri="{BB962C8B-B14F-4D97-AF65-F5344CB8AC3E}">
        <p14:creationId xmlns:p14="http://schemas.microsoft.com/office/powerpoint/2010/main" val="310808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8</a:t>
            </a:fld>
            <a:endParaRPr lang="fr-FR"/>
          </a:p>
        </p:txBody>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5963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9</a:t>
            </a:fld>
            <a:endParaRPr lang="fr-FR"/>
          </a:p>
        </p:txBody>
      </p:sp>
    </p:spTree>
    <p:extLst>
      <p:ext uri="{BB962C8B-B14F-4D97-AF65-F5344CB8AC3E}">
        <p14:creationId xmlns:p14="http://schemas.microsoft.com/office/powerpoint/2010/main" val="236965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428CB98-B36C-5149-AD64-B5E8B05461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 y="0"/>
            <a:ext cx="9132570" cy="6858000"/>
          </a:xfrm>
          <a:prstGeom prst="rect">
            <a:avLst/>
          </a:prstGeom>
        </p:spPr>
      </p:pic>
      <p:sp>
        <p:nvSpPr>
          <p:cNvPr id="3" name="ZoneTexte 5">
            <a:extLst>
              <a:ext uri="{FF2B5EF4-FFF2-40B4-BE49-F238E27FC236}">
                <a16:creationId xmlns:a16="http://schemas.microsoft.com/office/drawing/2014/main" id="{3E1C5546-71F9-2548-B895-4137F1F66D4A}"/>
              </a:ext>
            </a:extLst>
          </p:cNvPr>
          <p:cNvSpPr txBox="1">
            <a:spLocks noChangeArrowheads="1"/>
          </p:cNvSpPr>
          <p:nvPr userDrawn="1"/>
        </p:nvSpPr>
        <p:spPr bwMode="auto">
          <a:xfrm>
            <a:off x="913130" y="5823343"/>
            <a:ext cx="65634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1600" b="1" dirty="0">
                <a:latin typeface="Marianne" panose="02000000000000000000" pitchFamily="2" charset="0"/>
              </a:rPr>
              <a:t>Secrétariat général pour l’administration</a:t>
            </a:r>
            <a:endParaRPr lang="fr-FR" altLang="fr-FR" sz="1600" dirty="0">
              <a:latin typeface="Marianne" panose="02000000000000000000" pitchFamily="2" charset="0"/>
            </a:endParaRPr>
          </a:p>
          <a:p>
            <a:r>
              <a:rPr lang="fr-FR" altLang="fr-FR" sz="1600" dirty="0">
                <a:latin typeface="Marianne Light" panose="02000000000000000000" pitchFamily="2" charset="0"/>
              </a:rPr>
              <a:t>Direction </a:t>
            </a:r>
            <a:r>
              <a:rPr lang="fr-FR" altLang="fr-FR" sz="1600" dirty="0" smtClean="0">
                <a:latin typeface="Marianne Light" panose="02000000000000000000" pitchFamily="2" charset="0"/>
              </a:rPr>
              <a:t>des patrimoines, de la mémoire et des archives</a:t>
            </a:r>
            <a:endParaRPr lang="fr-FR" altLang="fr-FR" sz="1600" dirty="0">
              <a:latin typeface="Marianne Light" panose="02000000000000000000" pitchFamily="2" charset="0"/>
            </a:endParaRPr>
          </a:p>
        </p:txBody>
      </p:sp>
    </p:spTree>
    <p:extLst>
      <p:ext uri="{BB962C8B-B14F-4D97-AF65-F5344CB8AC3E}">
        <p14:creationId xmlns:p14="http://schemas.microsoft.com/office/powerpoint/2010/main" val="301388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87568" y="904568"/>
            <a:ext cx="3222523" cy="973394"/>
          </a:xfrm>
        </p:spPr>
        <p:txBody>
          <a:bodyPr anchor="t" anchorCtr="0"/>
          <a:lstStyle>
            <a:lvl1pPr>
              <a:defRPr sz="2400" b="1"/>
            </a:lvl1pPr>
          </a:lstStyle>
          <a:p>
            <a:r>
              <a:rPr lang="fr-FR" smtClean="0"/>
              <a:t>Modifiez le style du titre</a:t>
            </a:r>
            <a:endParaRPr lang="fr-FR" dirty="0"/>
          </a:p>
        </p:txBody>
      </p:sp>
      <p:sp>
        <p:nvSpPr>
          <p:cNvPr id="3" name="Espace réservé du contenu 2"/>
          <p:cNvSpPr>
            <a:spLocks noGrp="1"/>
          </p:cNvSpPr>
          <p:nvPr>
            <p:ph idx="1"/>
          </p:nvPr>
        </p:nvSpPr>
        <p:spPr>
          <a:xfrm>
            <a:off x="3887390" y="904569"/>
            <a:ext cx="4871127" cy="5288886"/>
          </a:xfrm>
        </p:spPr>
        <p:txBody>
          <a:bodyPr>
            <a:normAutofit/>
          </a:bodyPr>
          <a:lstStyle>
            <a:lvl1pPr marL="271463" indent="-271463">
              <a:defRPr sz="1500"/>
            </a:lvl1pPr>
            <a:lvl2pPr marL="358775" indent="-173038">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387568" y="1991360"/>
            <a:ext cx="3222523" cy="420209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Tree>
    <p:extLst>
      <p:ext uri="{BB962C8B-B14F-4D97-AF65-F5344CB8AC3E}">
        <p14:creationId xmlns:p14="http://schemas.microsoft.com/office/powerpoint/2010/main" val="264857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3886201" y="904569"/>
            <a:ext cx="4860808" cy="528888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fr-FR" dirty="0"/>
          </a:p>
        </p:txBody>
      </p:sp>
      <p:sp>
        <p:nvSpPr>
          <p:cNvPr id="8" name="Titre 1"/>
          <p:cNvSpPr>
            <a:spLocks noGrp="1"/>
          </p:cNvSpPr>
          <p:nvPr>
            <p:ph type="title"/>
          </p:nvPr>
        </p:nvSpPr>
        <p:spPr>
          <a:xfrm>
            <a:off x="399142" y="904568"/>
            <a:ext cx="3222523" cy="973394"/>
          </a:xfrm>
        </p:spPr>
        <p:txBody>
          <a:bodyPr anchor="t" anchorCtr="0"/>
          <a:lstStyle>
            <a:lvl1pPr>
              <a:defRPr sz="2400" b="1"/>
            </a:lvl1pPr>
          </a:lstStyle>
          <a:p>
            <a:r>
              <a:rPr lang="fr-FR" smtClean="0"/>
              <a:t>Modifiez le style du titre</a:t>
            </a:r>
            <a:endParaRPr lang="fr-FR" dirty="0"/>
          </a:p>
        </p:txBody>
      </p:sp>
      <p:sp>
        <p:nvSpPr>
          <p:cNvPr id="9" name="Espace réservé du texte 3"/>
          <p:cNvSpPr>
            <a:spLocks noGrp="1"/>
          </p:cNvSpPr>
          <p:nvPr>
            <p:ph type="body" sz="half" idx="2"/>
          </p:nvPr>
        </p:nvSpPr>
        <p:spPr>
          <a:xfrm>
            <a:off x="399142" y="1877963"/>
            <a:ext cx="3222523" cy="43154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Tree>
    <p:extLst>
      <p:ext uri="{BB962C8B-B14F-4D97-AF65-F5344CB8AC3E}">
        <p14:creationId xmlns:p14="http://schemas.microsoft.com/office/powerpoint/2010/main" val="419772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77563" y="793525"/>
            <a:ext cx="8380955" cy="711645"/>
          </a:xfrm>
        </p:spPr>
        <p:txBody>
          <a:bodyPr/>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377563" y="1522124"/>
            <a:ext cx="8380955" cy="465483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6801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844951"/>
            <a:ext cx="2328320" cy="53320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844951"/>
            <a:ext cx="5800725" cy="533201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3332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971EC23-5EDB-754B-8B67-ACA223E0A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03" y="0"/>
            <a:ext cx="9132570" cy="6858000"/>
          </a:xfrm>
          <a:prstGeom prst="rect">
            <a:avLst/>
          </a:prstGeom>
        </p:spPr>
      </p:pic>
      <p:sp>
        <p:nvSpPr>
          <p:cNvPr id="8" name="Titre 1"/>
          <p:cNvSpPr>
            <a:spLocks noGrp="1"/>
          </p:cNvSpPr>
          <p:nvPr>
            <p:ph type="title" hasCustomPrompt="1"/>
          </p:nvPr>
        </p:nvSpPr>
        <p:spPr>
          <a:xfrm>
            <a:off x="394447" y="2265682"/>
            <a:ext cx="8361867" cy="1555434"/>
          </a:xfrm>
        </p:spPr>
        <p:txBody>
          <a:bodyPr anchor="b">
            <a:normAutofit/>
          </a:bodyPr>
          <a:lstStyle>
            <a:lvl1pPr>
              <a:defRPr sz="3600" b="1" i="0">
                <a:solidFill>
                  <a:schemeClr val="tx1"/>
                </a:solidFill>
                <a:latin typeface="Marianne" panose="02000000000000000000" pitchFamily="2" charset="0"/>
              </a:defRPr>
            </a:lvl1pPr>
          </a:lstStyle>
          <a:p>
            <a:r>
              <a:rPr lang="fr-FR" dirty="0"/>
              <a:t>MODIFIEZ LE STYLE DU TITRE</a:t>
            </a:r>
          </a:p>
        </p:txBody>
      </p:sp>
      <p:sp>
        <p:nvSpPr>
          <p:cNvPr id="9" name="Espace réservé du texte 2"/>
          <p:cNvSpPr>
            <a:spLocks noGrp="1"/>
          </p:cNvSpPr>
          <p:nvPr>
            <p:ph type="body" idx="1" hasCustomPrompt="1"/>
          </p:nvPr>
        </p:nvSpPr>
        <p:spPr>
          <a:xfrm>
            <a:off x="394447" y="3838580"/>
            <a:ext cx="8361867" cy="1500187"/>
          </a:xfrm>
        </p:spPr>
        <p:txBody>
          <a:bodyPr>
            <a:normAutofit/>
          </a:bodyPr>
          <a:lstStyle>
            <a:lvl1pPr marL="0" indent="0">
              <a:buNone/>
              <a:defRPr sz="2800" b="0" i="0">
                <a:solidFill>
                  <a:schemeClr val="tx1"/>
                </a:solidFill>
                <a:latin typeface="Marianne"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Sous titre</a:t>
            </a:r>
          </a:p>
        </p:txBody>
      </p:sp>
      <p:sp>
        <p:nvSpPr>
          <p:cNvPr id="7" name="ZoneTexte 6">
            <a:extLst>
              <a:ext uri="{FF2B5EF4-FFF2-40B4-BE49-F238E27FC236}">
                <a16:creationId xmlns:a16="http://schemas.microsoft.com/office/drawing/2014/main" id="{B18FDD09-A185-8840-B7A3-F5865CE6F3DE}"/>
              </a:ext>
            </a:extLst>
          </p:cNvPr>
          <p:cNvSpPr txBox="1"/>
          <p:nvPr userDrawn="1"/>
        </p:nvSpPr>
        <p:spPr>
          <a:xfrm>
            <a:off x="3812487" y="777235"/>
            <a:ext cx="4995035" cy="1338828"/>
          </a:xfrm>
          <a:prstGeom prst="rect">
            <a:avLst/>
          </a:prstGeom>
          <a:noFill/>
        </p:spPr>
        <p:txBody>
          <a:bodyPr wrap="square" rtlCol="0">
            <a:spAutoFit/>
          </a:bodyPr>
          <a:lstStyle/>
          <a:p>
            <a:pPr algn="r"/>
            <a:r>
              <a:rPr lang="fr-FR" sz="2000" b="1" dirty="0">
                <a:latin typeface="Marianne" panose="02000000000000000000" pitchFamily="2" charset="0"/>
              </a:rPr>
              <a:t>Secrétariat général</a:t>
            </a:r>
          </a:p>
          <a:p>
            <a:pPr algn="r">
              <a:spcAft>
                <a:spcPts val="600"/>
              </a:spcAft>
            </a:pPr>
            <a:r>
              <a:rPr lang="fr-FR" sz="2000" b="1" dirty="0">
                <a:latin typeface="Marianne" panose="02000000000000000000" pitchFamily="2" charset="0"/>
              </a:rPr>
              <a:t>pour l’administration</a:t>
            </a:r>
            <a:endParaRPr lang="fr-FR" sz="2000" dirty="0">
              <a:latin typeface="Marianne" panose="02000000000000000000" pitchFamily="2" charset="0"/>
            </a:endParaRPr>
          </a:p>
          <a:p>
            <a:pPr algn="r">
              <a:lnSpc>
                <a:spcPct val="100000"/>
              </a:lnSpc>
            </a:pPr>
            <a:r>
              <a:rPr lang="fr-FR" sz="1800" b="0" i="0" dirty="0" smtClean="0">
                <a:latin typeface="Marianne Light" panose="02000000000000000000" pitchFamily="2" charset="0"/>
              </a:rPr>
              <a:t>Direction des patrimoines, </a:t>
            </a:r>
          </a:p>
          <a:p>
            <a:pPr algn="r">
              <a:lnSpc>
                <a:spcPct val="100000"/>
              </a:lnSpc>
            </a:pPr>
            <a:r>
              <a:rPr lang="fr-FR" sz="1800" b="0" i="0" dirty="0" smtClean="0">
                <a:latin typeface="Marianne Light" panose="02000000000000000000" pitchFamily="2" charset="0"/>
              </a:rPr>
              <a:t>de la mémoire</a:t>
            </a:r>
            <a:r>
              <a:rPr lang="fr-FR" sz="1800" b="0" i="0" baseline="0" dirty="0" smtClean="0">
                <a:latin typeface="Marianne Light" panose="02000000000000000000" pitchFamily="2" charset="0"/>
              </a:rPr>
              <a:t> et des archives</a:t>
            </a:r>
            <a:endParaRPr lang="fr-FR" sz="1200" dirty="0"/>
          </a:p>
        </p:txBody>
      </p:sp>
    </p:spTree>
    <p:extLst>
      <p:ext uri="{BB962C8B-B14F-4D97-AF65-F5344CB8AC3E}">
        <p14:creationId xmlns:p14="http://schemas.microsoft.com/office/powerpoint/2010/main" val="87524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971EC23-5EDB-754B-8B67-ACA223E0A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 y="0"/>
            <a:ext cx="9132570" cy="6858000"/>
          </a:xfrm>
          <a:prstGeom prst="rect">
            <a:avLst/>
          </a:prstGeom>
        </p:spPr>
      </p:pic>
      <p:sp>
        <p:nvSpPr>
          <p:cNvPr id="2" name="Rectangle 1">
            <a:extLst>
              <a:ext uri="{FF2B5EF4-FFF2-40B4-BE49-F238E27FC236}">
                <a16:creationId xmlns:a16="http://schemas.microsoft.com/office/drawing/2014/main" id="{B0CDADBA-97E0-CA4E-8522-E2B9F9D2DF6B}"/>
              </a:ext>
            </a:extLst>
          </p:cNvPr>
          <p:cNvSpPr/>
          <p:nvPr userDrawn="1"/>
        </p:nvSpPr>
        <p:spPr>
          <a:xfrm>
            <a:off x="520861" y="2707786"/>
            <a:ext cx="8623139" cy="3611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9537612B-770B-3E48-8B33-77CC8342F7BC}"/>
              </a:ext>
            </a:extLst>
          </p:cNvPr>
          <p:cNvSpPr>
            <a:spLocks noGrp="1"/>
          </p:cNvSpPr>
          <p:nvPr>
            <p:ph idx="10"/>
          </p:nvPr>
        </p:nvSpPr>
        <p:spPr>
          <a:xfrm>
            <a:off x="520860" y="2707785"/>
            <a:ext cx="8617425" cy="3611992"/>
          </a:xfrm>
        </p:spPr>
        <p:txBody>
          <a:bodyPr>
            <a:normAutofit/>
          </a:bodyPr>
          <a:lstStyle>
            <a:lvl1pPr marL="271463" indent="-271463">
              <a:defRPr sz="1500"/>
            </a:lvl1pPr>
            <a:lvl2pPr marL="607219" indent="-264319">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fr-FR" smtClean="0"/>
              <a:t>Modifier les styles du texte du masque</a:t>
            </a:r>
          </a:p>
        </p:txBody>
      </p:sp>
      <p:sp>
        <p:nvSpPr>
          <p:cNvPr id="8" name="Titre 1"/>
          <p:cNvSpPr>
            <a:spLocks noGrp="1"/>
          </p:cNvSpPr>
          <p:nvPr>
            <p:ph type="title" hasCustomPrompt="1"/>
          </p:nvPr>
        </p:nvSpPr>
        <p:spPr>
          <a:xfrm>
            <a:off x="902077" y="2299031"/>
            <a:ext cx="8236208" cy="1555434"/>
          </a:xfrm>
        </p:spPr>
        <p:txBody>
          <a:bodyPr anchor="b">
            <a:normAutofit/>
          </a:bodyPr>
          <a:lstStyle>
            <a:lvl1pPr>
              <a:defRPr sz="3600" b="1" i="0">
                <a:solidFill>
                  <a:schemeClr val="tx1"/>
                </a:solidFill>
                <a:latin typeface="Marianne" panose="02000000000000000000" pitchFamily="2" charset="0"/>
              </a:defRPr>
            </a:lvl1pPr>
          </a:lstStyle>
          <a:p>
            <a:r>
              <a:rPr lang="fr-FR" dirty="0"/>
              <a:t>MODIFIEZ LE STYLE DU TITRE</a:t>
            </a:r>
          </a:p>
        </p:txBody>
      </p:sp>
      <p:sp>
        <p:nvSpPr>
          <p:cNvPr id="9" name="Espace réservé du texte 2"/>
          <p:cNvSpPr>
            <a:spLocks noGrp="1"/>
          </p:cNvSpPr>
          <p:nvPr>
            <p:ph type="body" idx="1" hasCustomPrompt="1"/>
          </p:nvPr>
        </p:nvSpPr>
        <p:spPr>
          <a:xfrm>
            <a:off x="902077" y="3871929"/>
            <a:ext cx="8241923" cy="1500187"/>
          </a:xfrm>
        </p:spPr>
        <p:txBody>
          <a:bodyPr>
            <a:normAutofit/>
          </a:bodyPr>
          <a:lstStyle>
            <a:lvl1pPr marL="0" indent="0">
              <a:buNone/>
              <a:defRPr sz="2800" b="0" i="0">
                <a:solidFill>
                  <a:schemeClr val="tx1"/>
                </a:solidFill>
                <a:latin typeface="Marianne"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Sous titre</a:t>
            </a:r>
          </a:p>
        </p:txBody>
      </p:sp>
      <p:sp>
        <p:nvSpPr>
          <p:cNvPr id="11" name="ZoneTexte 10">
            <a:extLst>
              <a:ext uri="{FF2B5EF4-FFF2-40B4-BE49-F238E27FC236}">
                <a16:creationId xmlns:a16="http://schemas.microsoft.com/office/drawing/2014/main" id="{B18FDD09-A185-8840-B7A3-F5865CE6F3DE}"/>
              </a:ext>
            </a:extLst>
          </p:cNvPr>
          <p:cNvSpPr txBox="1"/>
          <p:nvPr userDrawn="1"/>
        </p:nvSpPr>
        <p:spPr>
          <a:xfrm>
            <a:off x="3812487" y="777235"/>
            <a:ext cx="4995035" cy="1338828"/>
          </a:xfrm>
          <a:prstGeom prst="rect">
            <a:avLst/>
          </a:prstGeom>
          <a:noFill/>
        </p:spPr>
        <p:txBody>
          <a:bodyPr wrap="square" rtlCol="0">
            <a:spAutoFit/>
          </a:bodyPr>
          <a:lstStyle/>
          <a:p>
            <a:pPr algn="r"/>
            <a:r>
              <a:rPr lang="fr-FR" sz="2000" b="1" dirty="0">
                <a:latin typeface="Marianne" panose="02000000000000000000" pitchFamily="2" charset="0"/>
              </a:rPr>
              <a:t>Secrétariat général</a:t>
            </a:r>
          </a:p>
          <a:p>
            <a:pPr algn="r">
              <a:spcAft>
                <a:spcPts val="600"/>
              </a:spcAft>
            </a:pPr>
            <a:r>
              <a:rPr lang="fr-FR" sz="2000" b="1" dirty="0">
                <a:latin typeface="Marianne" panose="02000000000000000000" pitchFamily="2" charset="0"/>
              </a:rPr>
              <a:t>pour l’administration</a:t>
            </a:r>
            <a:endParaRPr lang="fr-FR" sz="2000" dirty="0">
              <a:latin typeface="Marianne" panose="02000000000000000000" pitchFamily="2" charset="0"/>
            </a:endParaRPr>
          </a:p>
          <a:p>
            <a:pPr algn="r">
              <a:lnSpc>
                <a:spcPct val="100000"/>
              </a:lnSpc>
            </a:pPr>
            <a:r>
              <a:rPr lang="fr-FR" sz="1800" b="0" i="0" dirty="0" smtClean="0">
                <a:latin typeface="Marianne Light" panose="02000000000000000000" pitchFamily="2" charset="0"/>
              </a:rPr>
              <a:t>Direction des patrimoines, </a:t>
            </a:r>
          </a:p>
          <a:p>
            <a:pPr algn="r">
              <a:lnSpc>
                <a:spcPct val="100000"/>
              </a:lnSpc>
            </a:pPr>
            <a:r>
              <a:rPr lang="fr-FR" sz="1800" b="0" i="0" dirty="0" smtClean="0">
                <a:latin typeface="Marianne Light" panose="02000000000000000000" pitchFamily="2" charset="0"/>
              </a:rPr>
              <a:t>de la mémoire</a:t>
            </a:r>
            <a:r>
              <a:rPr lang="fr-FR" sz="1800" b="0" i="0" baseline="0" dirty="0" smtClean="0">
                <a:latin typeface="Marianne Light" panose="02000000000000000000" pitchFamily="2" charset="0"/>
              </a:rPr>
              <a:t> et des archives</a:t>
            </a:r>
            <a:endParaRPr lang="fr-FR" sz="1200" dirty="0"/>
          </a:p>
        </p:txBody>
      </p:sp>
    </p:spTree>
    <p:extLst>
      <p:ext uri="{BB962C8B-B14F-4D97-AF65-F5344CB8AC3E}">
        <p14:creationId xmlns:p14="http://schemas.microsoft.com/office/powerpoint/2010/main" val="247800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1"/>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72990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77563" y="1533832"/>
            <a:ext cx="8380955" cy="3028644"/>
          </a:xfrm>
        </p:spPr>
        <p:txBody>
          <a:bodyPr anchor="b">
            <a:normAutofit/>
          </a:bodyPr>
          <a:lstStyle>
            <a:lvl1pPr>
              <a:defRPr sz="3600" b="1">
                <a:solidFill>
                  <a:schemeClr val="tx1"/>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377563" y="4562476"/>
            <a:ext cx="8380955" cy="1527175"/>
          </a:xfrm>
        </p:spPr>
        <p:txBody>
          <a:bodyPr>
            <a:normAutofit/>
          </a:bodyPr>
          <a:lstStyle>
            <a:lvl1pPr marL="0" indent="0">
              <a:buNone/>
              <a:defRPr sz="2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Tree>
    <p:extLst>
      <p:ext uri="{BB962C8B-B14F-4D97-AF65-F5344CB8AC3E}">
        <p14:creationId xmlns:p14="http://schemas.microsoft.com/office/powerpoint/2010/main" val="170918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62344" y="941442"/>
            <a:ext cx="8384665" cy="711645"/>
          </a:xfrm>
        </p:spPr>
        <p:txBody>
          <a:bodyPr/>
          <a:lstStyle>
            <a:lvl1pPr>
              <a:defRPr>
                <a:solidFill>
                  <a:schemeClr val="tx1"/>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375790" y="1797654"/>
            <a:ext cx="4028625" cy="445971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716533" y="1797652"/>
            <a:ext cx="4028625" cy="44597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160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75790" y="1767839"/>
            <a:ext cx="4028626" cy="546735"/>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5" name="Espace réservé du texte 4"/>
          <p:cNvSpPr>
            <a:spLocks noGrp="1"/>
          </p:cNvSpPr>
          <p:nvPr>
            <p:ph type="body" sz="quarter" idx="3"/>
          </p:nvPr>
        </p:nvSpPr>
        <p:spPr>
          <a:xfrm>
            <a:off x="4716533" y="1767840"/>
            <a:ext cx="4028625" cy="546734"/>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10" name="Titre 1">
            <a:extLst>
              <a:ext uri="{FF2B5EF4-FFF2-40B4-BE49-F238E27FC236}">
                <a16:creationId xmlns:a16="http://schemas.microsoft.com/office/drawing/2014/main" id="{BE2D66F0-6808-504F-821F-8483E01EEDCF}"/>
              </a:ext>
            </a:extLst>
          </p:cNvPr>
          <p:cNvSpPr>
            <a:spLocks noGrp="1"/>
          </p:cNvSpPr>
          <p:nvPr>
            <p:ph type="title"/>
          </p:nvPr>
        </p:nvSpPr>
        <p:spPr>
          <a:xfrm>
            <a:off x="377562" y="941442"/>
            <a:ext cx="8369447" cy="711645"/>
          </a:xfrm>
        </p:spPr>
        <p:txBody>
          <a:bodyPr/>
          <a:lstStyle>
            <a:lvl1pPr>
              <a:defRPr>
                <a:solidFill>
                  <a:schemeClr val="tx1"/>
                </a:solidFill>
              </a:defRPr>
            </a:lvl1pPr>
          </a:lstStyle>
          <a:p>
            <a:r>
              <a:rPr lang="fr-FR" smtClean="0"/>
              <a:t>Modifiez le style du titre</a:t>
            </a:r>
            <a:endParaRPr lang="fr-FR" dirty="0"/>
          </a:p>
        </p:txBody>
      </p:sp>
      <p:sp>
        <p:nvSpPr>
          <p:cNvPr id="11" name="Espace réservé du contenu 2"/>
          <p:cNvSpPr>
            <a:spLocks noGrp="1"/>
          </p:cNvSpPr>
          <p:nvPr>
            <p:ph sz="half" idx="11"/>
          </p:nvPr>
        </p:nvSpPr>
        <p:spPr>
          <a:xfrm>
            <a:off x="375790" y="2434149"/>
            <a:ext cx="4028625" cy="37428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u contenu 3"/>
          <p:cNvSpPr>
            <a:spLocks noGrp="1"/>
          </p:cNvSpPr>
          <p:nvPr>
            <p:ph sz="half" idx="2"/>
          </p:nvPr>
        </p:nvSpPr>
        <p:spPr>
          <a:xfrm>
            <a:off x="4716533" y="2434147"/>
            <a:ext cx="4028625" cy="374281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98129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Tree>
    <p:extLst>
      <p:ext uri="{BB962C8B-B14F-4D97-AF65-F5344CB8AC3E}">
        <p14:creationId xmlns:p14="http://schemas.microsoft.com/office/powerpoint/2010/main" val="416341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12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094C983-660D-0848-A4EC-104CC5A62DC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32570" cy="6858000"/>
          </a:xfrm>
          <a:prstGeom prst="rect">
            <a:avLst/>
          </a:prstGeom>
        </p:spPr>
      </p:pic>
      <p:sp>
        <p:nvSpPr>
          <p:cNvPr id="2" name="Espace réservé du titre 1"/>
          <p:cNvSpPr>
            <a:spLocks noGrp="1"/>
          </p:cNvSpPr>
          <p:nvPr>
            <p:ph type="title"/>
          </p:nvPr>
        </p:nvSpPr>
        <p:spPr>
          <a:xfrm>
            <a:off x="377563" y="941442"/>
            <a:ext cx="8369446" cy="71164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377563" y="1828800"/>
            <a:ext cx="8380955" cy="434816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p:txBody>
      </p:sp>
      <p:sp>
        <p:nvSpPr>
          <p:cNvPr id="17" name="ZoneTexte 16">
            <a:extLst>
              <a:ext uri="{FF2B5EF4-FFF2-40B4-BE49-F238E27FC236}">
                <a16:creationId xmlns:a16="http://schemas.microsoft.com/office/drawing/2014/main" id="{07FD42F4-0EA4-9942-83CF-978EEF3F7C15}"/>
              </a:ext>
            </a:extLst>
          </p:cNvPr>
          <p:cNvSpPr txBox="1"/>
          <p:nvPr userDrawn="1"/>
        </p:nvSpPr>
        <p:spPr>
          <a:xfrm>
            <a:off x="398810" y="6454177"/>
            <a:ext cx="6653499" cy="246221"/>
          </a:xfrm>
          <a:prstGeom prst="rect">
            <a:avLst/>
          </a:prstGeom>
          <a:noFill/>
        </p:spPr>
        <p:txBody>
          <a:bodyPr wrap="square" rtlCol="0">
            <a:spAutoFit/>
          </a:bodyPr>
          <a:lstStyle/>
          <a:p>
            <a:r>
              <a:rPr lang="fr-FR" sz="1000" b="1" dirty="0">
                <a:latin typeface="Marianne" panose="02000000000000000000" pitchFamily="2" charset="0"/>
              </a:rPr>
              <a:t>Secrétariat général pour l’administration</a:t>
            </a:r>
            <a:r>
              <a:rPr lang="fr-FR" altLang="fr-FR" sz="1000" b="1" i="0" dirty="0">
                <a:latin typeface="Marianne" panose="02000000000000000000" pitchFamily="2" charset="0"/>
              </a:rPr>
              <a:t> </a:t>
            </a:r>
            <a:r>
              <a:rPr lang="fr-FR" altLang="fr-FR" sz="1000" dirty="0">
                <a:latin typeface="Marianne" panose="02000000000000000000" pitchFamily="2" charset="0"/>
              </a:rPr>
              <a:t>|</a:t>
            </a:r>
            <a:r>
              <a:rPr lang="fr-FR" altLang="fr-FR" sz="1000" b="1" i="0" dirty="0">
                <a:latin typeface="Marianne" panose="02000000000000000000" pitchFamily="2" charset="0"/>
              </a:rPr>
              <a:t> </a:t>
            </a:r>
            <a:r>
              <a:rPr lang="fr-FR" altLang="fr-FR" sz="1000" dirty="0">
                <a:latin typeface="Marianne" panose="02000000000000000000" pitchFamily="2" charset="0"/>
              </a:rPr>
              <a:t>Direction </a:t>
            </a:r>
            <a:r>
              <a:rPr lang="fr-FR" altLang="fr-FR" sz="1000" dirty="0" smtClean="0">
                <a:latin typeface="Marianne" panose="02000000000000000000" pitchFamily="2" charset="0"/>
              </a:rPr>
              <a:t>des patrimoines, de la mémoire et des archives</a:t>
            </a:r>
            <a:endParaRPr lang="fr-FR" sz="1000" b="1" dirty="0">
              <a:latin typeface="Marianne" panose="02000000000000000000" pitchFamily="2" charset="0"/>
            </a:endParaRPr>
          </a:p>
        </p:txBody>
      </p:sp>
      <p:sp>
        <p:nvSpPr>
          <p:cNvPr id="9" name="Espace réservé de la date 3"/>
          <p:cNvSpPr>
            <a:spLocks noGrp="1"/>
          </p:cNvSpPr>
          <p:nvPr>
            <p:ph type="dt" sz="half" idx="2"/>
          </p:nvPr>
        </p:nvSpPr>
        <p:spPr>
          <a:xfrm>
            <a:off x="7176569" y="6439187"/>
            <a:ext cx="819858" cy="26121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fld id="{7A3ADE06-6704-410B-82C5-87E850343931}" type="datetimeFigureOut">
              <a:rPr lang="fr-FR" smtClean="0"/>
              <a:pPr/>
              <a:t>26/08/2021</a:t>
            </a:fld>
            <a:endParaRPr lang="fr-FR" dirty="0"/>
          </a:p>
        </p:txBody>
      </p:sp>
      <p:sp>
        <p:nvSpPr>
          <p:cNvPr id="11" name="Espace réservé du numéro de diapositive 5"/>
          <p:cNvSpPr txBox="1">
            <a:spLocks/>
          </p:cNvSpPr>
          <p:nvPr userDrawn="1"/>
        </p:nvSpPr>
        <p:spPr>
          <a:xfrm>
            <a:off x="8191594" y="6439187"/>
            <a:ext cx="569007" cy="261212"/>
          </a:xfrm>
          <a:prstGeom prst="rect">
            <a:avLst/>
          </a:prstGeom>
        </p:spPr>
        <p:txBody>
          <a:bodyPr vert="horz" lIns="91440" tIns="45720" rIns="91440" bIns="45720" rtlCol="0" anchor="ctr"/>
          <a:lstStyle>
            <a:defPPr>
              <a:defRPr lang="fr-FR"/>
            </a:defPPr>
            <a:lvl1pPr marL="0" algn="r" defTabSz="914400" rtl="0" eaLnBrk="1" latinLnBrk="0" hangingPunct="1">
              <a:defRPr sz="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020538-C579-4E3D-ACA9-2DAFD688F1FE}" type="slidenum">
              <a:rPr lang="fr-FR" smtClean="0"/>
              <a:pPr/>
              <a:t>‹N°›</a:t>
            </a:fld>
            <a:endParaRPr lang="fr-FR" dirty="0"/>
          </a:p>
        </p:txBody>
      </p:sp>
    </p:spTree>
    <p:extLst>
      <p:ext uri="{BB962C8B-B14F-4D97-AF65-F5344CB8AC3E}">
        <p14:creationId xmlns:p14="http://schemas.microsoft.com/office/powerpoint/2010/main" val="5584014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685800" rtl="0" eaLnBrk="1" latinLnBrk="0" hangingPunct="1">
        <a:lnSpc>
          <a:spcPct val="90000"/>
        </a:lnSpc>
        <a:spcBef>
          <a:spcPct val="0"/>
        </a:spcBef>
        <a:buNone/>
        <a:defRPr sz="3200" b="1" i="0" kern="1200">
          <a:solidFill>
            <a:schemeClr val="tx1"/>
          </a:solidFill>
          <a:latin typeface="Marianne" panose="02000000000000000000" pitchFamily="2" charset="0"/>
          <a:ea typeface="Verdana" panose="020B0604030504040204" pitchFamily="34" charset="0"/>
          <a:cs typeface="Arial" panose="020B0604020202020204" pitchFamily="34" charset="0"/>
        </a:defRPr>
      </a:lvl1pPr>
    </p:titleStyle>
    <p:bodyStyle>
      <a:lvl1pPr marL="179388" indent="-179388" algn="l" defTabSz="685800" rtl="0" eaLnBrk="1" latinLnBrk="0" hangingPunct="1">
        <a:lnSpc>
          <a:spcPct val="90000"/>
        </a:lnSpc>
        <a:spcBef>
          <a:spcPts val="750"/>
        </a:spcBef>
        <a:buClrTx/>
        <a:buFont typeface="Arial" panose="020B0604020202020204" pitchFamily="34" charset="0"/>
        <a:buChar char="•"/>
        <a:defRPr sz="18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1pPr>
      <a:lvl2pPr marL="358775" indent="-128588" algn="l" defTabSz="685800" rtl="0" eaLnBrk="1" latinLnBrk="0" hangingPunct="1">
        <a:lnSpc>
          <a:spcPct val="90000"/>
        </a:lnSpc>
        <a:spcBef>
          <a:spcPts val="375"/>
        </a:spcBef>
        <a:buClrTx/>
        <a:buFont typeface="Arial" panose="020B0604020202020204" pitchFamily="34" charset="0"/>
        <a:buChar char="•"/>
        <a:defRPr sz="16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2pPr>
      <a:lvl3pPr marL="538163" indent="-117872" algn="l" defTabSz="685800" rtl="0" eaLnBrk="1" latinLnBrk="0" hangingPunct="1">
        <a:lnSpc>
          <a:spcPct val="90000"/>
        </a:lnSpc>
        <a:spcBef>
          <a:spcPts val="375"/>
        </a:spcBef>
        <a:buClr>
          <a:schemeClr val="tx1"/>
        </a:buClr>
        <a:buSzPct val="100000"/>
        <a:buFont typeface="Arial" panose="020B0604020202020204" pitchFamily="34" charset="0"/>
        <a:buChar char="•"/>
        <a:defRPr sz="14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3pPr>
      <a:lvl4pPr marL="803672" indent="-97631" algn="l" defTabSz="685800" rtl="0" eaLnBrk="1" latinLnBrk="0" hangingPunct="1">
        <a:lnSpc>
          <a:spcPct val="90000"/>
        </a:lnSpc>
        <a:spcBef>
          <a:spcPts val="375"/>
        </a:spcBef>
        <a:buClr>
          <a:schemeClr val="tx1"/>
        </a:buClr>
        <a:buFont typeface="Arial" panose="020B0604020202020204" pitchFamily="34" charset="0"/>
        <a:buChar char="•"/>
        <a:defRPr sz="105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4pPr>
      <a:lvl5pPr marL="1010841" indent="-110729" algn="l" defTabSz="685800" rtl="0" eaLnBrk="1" latinLnBrk="0" hangingPunct="1">
        <a:lnSpc>
          <a:spcPct val="90000"/>
        </a:lnSpc>
        <a:spcBef>
          <a:spcPts val="375"/>
        </a:spcBef>
        <a:buClr>
          <a:schemeClr val="tx1"/>
        </a:buClr>
        <a:buFont typeface="Arial" panose="020B0604020202020204" pitchFamily="34" charset="0"/>
        <a:buChar char="•"/>
        <a:defRPr sz="105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cheminsdememoire.gouv.fr/"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dpma-bapi.correspondant.fct@intradef.ougv.f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heminsdememoire.gouv.fr/fr/gazette-des-projets-denseignement-de-defens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cheminsdememoire.gouv.fr/fr/operation-heritiers-de-memoire" TargetMode="External"/><Relationship Id="rId5" Type="http://schemas.openxmlformats.org/officeDocument/2006/relationships/hyperlink" Target="https://www.cheminsdememoire.gouv.fr/fr/les-trinomes-academiques" TargetMode="External"/><Relationship Id="rId4" Type="http://schemas.openxmlformats.org/officeDocument/2006/relationships/hyperlink" Target="https://www.cheminsdememoire.gouv.fr/fr/educade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le-souvenir-francais.fr/" TargetMode="External"/><Relationship Id="rId3" Type="http://schemas.openxmlformats.org/officeDocument/2006/relationships/hyperlink" Target="https://www.education.gouv.fr/bo/17/Hebdo7/MENE1702805C.htm" TargetMode="External"/><Relationship Id="rId7" Type="http://schemas.openxmlformats.org/officeDocument/2006/relationships/hyperlink" Target="https://www.aefe.fr/ressources-et-projets-pedagogiques-des-partenaires-de-laefe#rub11"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federation-maginot.com/category/commission-memoire/" TargetMode="External"/><Relationship Id="rId5" Type="http://schemas.openxmlformats.org/officeDocument/2006/relationships/hyperlink" Target="https://www.cheminsdememoire.gouv.fr/fr/offre-pedagogique-des-lieux-de-m&#233;moire" TargetMode="External"/><Relationship Id="rId4" Type="http://schemas.openxmlformats.org/officeDocument/2006/relationships/hyperlink" Target="https://www.union-ihedn.org/les-trinomes-academiques/" TargetMode="External"/><Relationship Id="rId9" Type="http://schemas.openxmlformats.org/officeDocument/2006/relationships/hyperlink" Target="https://www.ofaj.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dpma-bapi.correspondant.fct@intradef.gouv.fr"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dpma-bapi.correspondant.fct@intradef.gouv.f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mailto:dpma-cheminsdememoire.redac.fct@intradef.gouv.f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cheminsdememoire.gouv.fr/sites/default/files/2020-03/1870_Teaser.mp4" TargetMode="External"/><Relationship Id="rId3" Type="http://schemas.openxmlformats.org/officeDocument/2006/relationships/hyperlink" Target="https://www.cheminsdememoire.gouv.fr/fr/educadef" TargetMode="External"/><Relationship Id="rId7" Type="http://schemas.openxmlformats.org/officeDocument/2006/relationships/hyperlink" Target="https://www.cheminsdememoire.gouv.fr/fr/9-novembre-50eme-anniversaire-de-la-disparition-du-general-de-gaull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cheminsdememoire.gouv.fr/fr/histoire/multimedia/documents-videos" TargetMode="External"/><Relationship Id="rId11" Type="http://schemas.openxmlformats.org/officeDocument/2006/relationships/hyperlink" Target="https://www.cheminsdememoire.gouv.fr/fr/les-trinomes-academiques" TargetMode="External"/><Relationship Id="rId5" Type="http://schemas.openxmlformats.org/officeDocument/2006/relationships/hyperlink" Target="https://www.cheminsdememoire.gouv.fr/fr/articles-ressources" TargetMode="External"/><Relationship Id="rId10" Type="http://schemas.openxmlformats.org/officeDocument/2006/relationships/hyperlink" Target="https://www.cheminsdememoire.gouv.fr/fr/concours-national-de-la-resistance-et-de-la-deportation-cnrd" TargetMode="External"/><Relationship Id="rId4" Type="http://schemas.openxmlformats.org/officeDocument/2006/relationships/hyperlink" Target="https://www.cheminsdememoire.gouv.fr/fr/articles-ressources-college" TargetMode="External"/><Relationship Id="rId9" Type="http://schemas.openxmlformats.org/officeDocument/2006/relationships/hyperlink" Target="https://www.youtube.com/watch?v=QgfMAApBeL0&amp;list=PLFUP7fHQW9_q1elDPo-IzJLLhR0Wmkzk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heminsdememoire.gouv.fr/fr/revue/archiv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cheminsdememoire.gouv.fr/fr/offre-pedagogique-des-lieux-de-m&#233;moire" TargetMode="External"/><Relationship Id="rId5" Type="http://schemas.openxmlformats.org/officeDocument/2006/relationships/hyperlink" Target="https://www.cheminsdememoire.gouv.fr/fr/recevoir-la-revue" TargetMode="External"/><Relationship Id="rId4" Type="http://schemas.openxmlformats.org/officeDocument/2006/relationships/hyperlink" Target="https://www.cheminsdememoire.gouv.fr/fr/commemor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heminsdememoire.gouv.fr/fr/enseigner-la-crise-la-question-du-covid-19-et-les-programmes-dhistoire-de-geographie-et" TargetMode="External"/><Relationship Id="rId7" Type="http://schemas.openxmlformats.org/officeDocument/2006/relationships/hyperlink" Target="https://www.cheminsdememoire.gouv.fr/fr/appel-projets-creatifs-commemorer-autremen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cheminsdememoire.gouv.fr/fr/appel-projets-services-numeriques-innovants-destines-au-tourisme-de-memoire-et-dhistoire-en-france" TargetMode="External"/><Relationship Id="rId5" Type="http://schemas.openxmlformats.org/officeDocument/2006/relationships/hyperlink" Target="https://www.cheminsdememoire.gouv.fr/fr/labmemoriel" TargetMode="External"/><Relationship Id="rId4" Type="http://schemas.openxmlformats.org/officeDocument/2006/relationships/hyperlink" Target="https://www.cheminsdememoire.gouv.fr/fr/appels-projets-des-capsules-videos-pour-vous-guid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heminsdememoire.gouv.fr/fr/appels-projets-des-capsules-videos-pour-vous-guide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cheminsdememoire.gouv.fr/fr/memoires?thematique%5B44%5D=44" TargetMode="External"/><Relationship Id="rId4" Type="http://schemas.openxmlformats.org/officeDocument/2006/relationships/hyperlink" Target="https://www.cheminsdememoire.gouv.fr/fr/financement-de-projets-pedagogiqu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heminsdememoire.gouv.fr/fr/financement-de-projets-pedagogiqu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2000"/>
            <a:lum/>
          </a:blip>
          <a:srcRect/>
          <a:stretch>
            <a:fillRect r="-10000"/>
          </a:stretch>
        </a:blipFill>
        <a:effectLst/>
      </p:bgPr>
    </p:bg>
    <p:spTree>
      <p:nvGrpSpPr>
        <p:cNvPr id="1" name=""/>
        <p:cNvGrpSpPr/>
        <p:nvPr/>
      </p:nvGrpSpPr>
      <p:grpSpPr>
        <a:xfrm>
          <a:off x="0" y="0"/>
          <a:ext cx="0" cy="0"/>
          <a:chOff x="0" y="0"/>
          <a:chExt cx="0" cy="0"/>
        </a:xfrm>
      </p:grpSpPr>
      <p:sp>
        <p:nvSpPr>
          <p:cNvPr id="3" name="ZoneTexte 2"/>
          <p:cNvSpPr txBox="1"/>
          <p:nvPr/>
        </p:nvSpPr>
        <p:spPr>
          <a:xfrm>
            <a:off x="1" y="2755138"/>
            <a:ext cx="9144000" cy="2923877"/>
          </a:xfrm>
          <a:prstGeom prst="rect">
            <a:avLst/>
          </a:prstGeom>
          <a:noFill/>
        </p:spPr>
        <p:txBody>
          <a:bodyPr wrap="square" rtlCol="0">
            <a:spAutoFit/>
          </a:bodyPr>
          <a:lstStyle/>
          <a:p>
            <a:pPr algn="ctr"/>
            <a:r>
              <a:rPr lang="fr-FR" sz="3200" b="1" dirty="0" smtClean="0">
                <a:solidFill>
                  <a:srgbClr val="003189"/>
                </a:solidFill>
                <a:latin typeface="Marianne" panose="02000000000000000000" pitchFamily="2" charset="0"/>
                <a:ea typeface="+mj-ea"/>
                <a:cs typeface="+mj-cs"/>
              </a:rPr>
              <a:t>Mallette de soutien aux projets d’enseignement de défense</a:t>
            </a:r>
          </a:p>
          <a:p>
            <a:pPr algn="ctr"/>
            <a:endParaRPr lang="fr-FR" sz="3200" b="1" dirty="0" smtClean="0">
              <a:solidFill>
                <a:srgbClr val="003189"/>
              </a:solidFill>
              <a:latin typeface="Marianne" panose="02000000000000000000" pitchFamily="2" charset="0"/>
              <a:ea typeface="+mj-ea"/>
              <a:cs typeface="+mj-cs"/>
            </a:endParaRPr>
          </a:p>
          <a:p>
            <a:pPr algn="ctr"/>
            <a:endParaRPr lang="fr-FR" sz="3200" b="1" dirty="0" smtClean="0">
              <a:solidFill>
                <a:srgbClr val="003189"/>
              </a:solidFill>
              <a:latin typeface="Marianne" panose="02000000000000000000" pitchFamily="2" charset="0"/>
              <a:ea typeface="+mj-ea"/>
              <a:cs typeface="+mj-cs"/>
            </a:endParaRPr>
          </a:p>
          <a:p>
            <a:pPr algn="ctr"/>
            <a:r>
              <a:rPr lang="fr-FR" sz="2800" b="1" dirty="0" smtClean="0">
                <a:solidFill>
                  <a:srgbClr val="003189"/>
                </a:solidFill>
                <a:latin typeface="Marianne" panose="02000000000000000000" pitchFamily="2" charset="0"/>
                <a:ea typeface="+mj-ea"/>
                <a:cs typeface="+mj-cs"/>
              </a:rPr>
              <a:t>Trinômes académiques</a:t>
            </a:r>
          </a:p>
          <a:p>
            <a:pPr algn="ctr"/>
            <a:r>
              <a:rPr lang="fr-FR" sz="2800" b="1" dirty="0" smtClean="0">
                <a:solidFill>
                  <a:srgbClr val="003189"/>
                </a:solidFill>
                <a:latin typeface="Marianne" panose="02000000000000000000" pitchFamily="2" charset="0"/>
                <a:ea typeface="+mj-ea"/>
                <a:cs typeface="+mj-cs"/>
              </a:rPr>
              <a:t>Année scolaire 2021-2022</a:t>
            </a:r>
            <a:endParaRPr lang="fr-FR" sz="2400" b="1" dirty="0">
              <a:solidFill>
                <a:srgbClr val="003189"/>
              </a:solidFill>
              <a:latin typeface="Marianne" panose="02000000000000000000" pitchFamily="2" charset="0"/>
              <a:ea typeface="+mj-ea"/>
              <a:cs typeface="+mj-cs"/>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0" cy="2152054"/>
          </a:xfrm>
          <a:prstGeom prst="rect">
            <a:avLst/>
          </a:prstGeom>
        </p:spPr>
      </p:pic>
    </p:spTree>
    <p:extLst>
      <p:ext uri="{BB962C8B-B14F-4D97-AF65-F5344CB8AC3E}">
        <p14:creationId xmlns:p14="http://schemas.microsoft.com/office/powerpoint/2010/main" val="1875991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
          <p:cNvSpPr/>
          <p:nvPr/>
        </p:nvSpPr>
        <p:spPr>
          <a:xfrm>
            <a:off x="437693" y="864058"/>
            <a:ext cx="8573729" cy="865240"/>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financier des projets d’enseignement de défense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des trinômes académiques</a:t>
            </a:r>
            <a:endParaRPr lang="fr-FR" sz="2000" b="1" dirty="0">
              <a:solidFill>
                <a:schemeClr val="bg1"/>
              </a:solidFill>
              <a:latin typeface="Marianne" panose="02000000000000000000" pitchFamily="50" charset="0"/>
            </a:endParaRPr>
          </a:p>
        </p:txBody>
      </p:sp>
      <p:sp>
        <p:nvSpPr>
          <p:cNvPr id="2" name="Espace réservé du contenu 1"/>
          <p:cNvSpPr>
            <a:spLocks noGrp="1"/>
          </p:cNvSpPr>
          <p:nvPr>
            <p:ph idx="1"/>
          </p:nvPr>
        </p:nvSpPr>
        <p:spPr>
          <a:xfrm>
            <a:off x="437693" y="1850160"/>
            <a:ext cx="8401507" cy="4344163"/>
          </a:xfrm>
        </p:spPr>
        <p:txBody>
          <a:bodyPr>
            <a:normAutofit/>
          </a:bodyPr>
          <a:lstStyle/>
          <a:p>
            <a:pPr algn="just"/>
            <a:endParaRPr lang="fr-FR" sz="1100" dirty="0" smtClean="0"/>
          </a:p>
          <a:p>
            <a:pPr algn="just">
              <a:buFont typeface="Wingdings" panose="05000000000000000000" pitchFamily="2" charset="2"/>
              <a:buChar char="Ø"/>
            </a:pPr>
            <a:r>
              <a:rPr lang="fr-FR" sz="1500" b="1" dirty="0" smtClean="0"/>
              <a:t>La DPMA ne prend pas en charge la totalité des dépenses des projets</a:t>
            </a:r>
            <a:r>
              <a:rPr lang="fr-FR" sz="1500" dirty="0" smtClean="0"/>
              <a:t>. D’autres partenaires financiers doivent donc être sollicités (Education nationale, associations régionales de l’Union-IHEDN, collectivités territoriales, Fédération nationale André Maginot, etc.).</a:t>
            </a:r>
          </a:p>
          <a:p>
            <a:pPr algn="just">
              <a:buFont typeface="Wingdings" panose="05000000000000000000" pitchFamily="2" charset="2"/>
              <a:buChar char="Ø"/>
            </a:pPr>
            <a:endParaRPr lang="fr-FR" sz="1500" dirty="0" smtClean="0"/>
          </a:p>
          <a:p>
            <a:pPr algn="just">
              <a:buFont typeface="Wingdings" panose="05000000000000000000" pitchFamily="2" charset="2"/>
              <a:buChar char="Ø"/>
            </a:pPr>
            <a:r>
              <a:rPr lang="fr-FR" sz="1500" b="1" dirty="0" smtClean="0"/>
              <a:t>Un projet porté par un établissement scolaire du primaire ou du secondaire doit être déposé par ce dernier dans le cadre de la Commission Interministérielle de Coopération Pédagogique (CICP) </a:t>
            </a:r>
            <a:r>
              <a:rPr lang="fr-FR" sz="1500" dirty="0" smtClean="0"/>
              <a:t>en complétant le formulaire disponible en ligne sur le site cheminsdememoire.gouv.fr </a:t>
            </a:r>
            <a:r>
              <a:rPr lang="fr-FR" sz="1500" dirty="0">
                <a:hlinkClick r:id="rId3"/>
              </a:rPr>
              <a:t>https://</a:t>
            </a:r>
            <a:r>
              <a:rPr lang="fr-FR" sz="1500" dirty="0" smtClean="0">
                <a:hlinkClick r:id="rId3"/>
              </a:rPr>
              <a:t>www.cheminsdememoire.gouv.fr/</a:t>
            </a:r>
            <a:r>
              <a:rPr lang="fr-FR" sz="1500" dirty="0" smtClean="0"/>
              <a:t> et en l’adressant à </a:t>
            </a:r>
            <a:r>
              <a:rPr lang="fr-FR" sz="1500" dirty="0" smtClean="0">
                <a:hlinkClick r:id="rId4"/>
              </a:rPr>
              <a:t>dpma-bapi.correspondant.fct@intradef.ougv.fr</a:t>
            </a:r>
            <a:r>
              <a:rPr lang="fr-FR" sz="1500" dirty="0" smtClean="0"/>
              <a:t> </a:t>
            </a:r>
          </a:p>
          <a:p>
            <a:pPr algn="just">
              <a:buFont typeface="Wingdings" panose="05000000000000000000" pitchFamily="2" charset="2"/>
              <a:buChar char="Ø"/>
            </a:pPr>
            <a:endParaRPr lang="fr-FR" sz="1500" dirty="0" smtClean="0"/>
          </a:p>
          <a:p>
            <a:pPr algn="just">
              <a:buFont typeface="Wingdings" panose="05000000000000000000" pitchFamily="2" charset="2"/>
              <a:buChar char="Ø"/>
            </a:pPr>
            <a:r>
              <a:rPr lang="fr-FR" sz="1500" b="1" dirty="0" smtClean="0"/>
              <a:t>La DPMA transmet une feuille de route annuelle </a:t>
            </a:r>
            <a:r>
              <a:rPr lang="fr-FR" sz="1500" dirty="0" smtClean="0"/>
              <a:t>:</a:t>
            </a:r>
          </a:p>
          <a:p>
            <a:pPr lvl="0" algn="just"/>
            <a:r>
              <a:rPr lang="fr-FR" sz="1500" dirty="0" smtClean="0">
                <a:solidFill>
                  <a:prstClr val="black"/>
                </a:solidFill>
              </a:rPr>
              <a:t>Elle comprend un bilan académique établi sur la base des actions soutenues par la DPMA dans le cadre de la CPEDEF au cours de l’année N-1.</a:t>
            </a:r>
            <a:endParaRPr lang="fr-FR" sz="1500" dirty="0">
              <a:solidFill>
                <a:prstClr val="black"/>
              </a:solidFill>
            </a:endParaRPr>
          </a:p>
          <a:p>
            <a:pPr lvl="0" algn="just"/>
            <a:r>
              <a:rPr lang="fr-FR" sz="1500" dirty="0" smtClean="0">
                <a:solidFill>
                  <a:prstClr val="black"/>
                </a:solidFill>
              </a:rPr>
              <a:t>Elle identifie les actions à développer par les trinômes à partir d’une </a:t>
            </a:r>
            <a:r>
              <a:rPr lang="fr-FR" sz="1500" b="1" dirty="0" smtClean="0"/>
              <a:t>typologie d’actions</a:t>
            </a:r>
            <a:r>
              <a:rPr lang="fr-FR" sz="1500" dirty="0" smtClean="0">
                <a:solidFill>
                  <a:srgbClr val="0070C0"/>
                </a:solidFill>
              </a:rPr>
              <a:t> </a:t>
            </a:r>
            <a:r>
              <a:rPr lang="fr-FR" sz="1500" dirty="0" smtClean="0"/>
              <a:t>définie.</a:t>
            </a:r>
            <a:endParaRPr lang="fr-FR" sz="1500" dirty="0"/>
          </a:p>
        </p:txBody>
      </p:sp>
    </p:spTree>
    <p:extLst>
      <p:ext uri="{BB962C8B-B14F-4D97-AF65-F5344CB8AC3E}">
        <p14:creationId xmlns:p14="http://schemas.microsoft.com/office/powerpoint/2010/main" val="19050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9241" y="1759973"/>
            <a:ext cx="8380955" cy="4680155"/>
          </a:xfrm>
        </p:spPr>
        <p:txBody>
          <a:bodyPr>
            <a:normAutofit fontScale="92500" lnSpcReduction="10000"/>
          </a:bodyPr>
          <a:lstStyle/>
          <a:p>
            <a:pPr marL="0" indent="0" algn="just">
              <a:buNone/>
            </a:pPr>
            <a:r>
              <a:rPr lang="fr-FR" sz="1400" b="1" dirty="0" smtClean="0"/>
              <a:t>La DPMA conduit également une politique de valorisation au niveau national des projets d’enseignement de défense portés par les trinômes académiques. Cette valorisation prend plusieurs formes qui ne sont pas exclusives les unes des autres :</a:t>
            </a:r>
          </a:p>
          <a:p>
            <a:pPr algn="just">
              <a:buFont typeface="Wingdings" panose="05000000000000000000" pitchFamily="2" charset="2"/>
              <a:buChar char="Ø"/>
            </a:pPr>
            <a:r>
              <a:rPr lang="fr-FR" sz="1400" b="1" dirty="0" smtClean="0"/>
              <a:t>La valorisation des projets via les publications :</a:t>
            </a:r>
          </a:p>
          <a:p>
            <a:pPr algn="just"/>
            <a:r>
              <a:rPr lang="fr-FR" sz="1400" dirty="0" smtClean="0"/>
              <a:t>Une mise </a:t>
            </a:r>
            <a:r>
              <a:rPr lang="fr-FR" sz="1400" dirty="0"/>
              <a:t>en avant de trois projets dans le bimensuel « la Gazette des projets d’enseignement de défense » </a:t>
            </a:r>
            <a:r>
              <a:rPr lang="fr-FR" sz="1400" dirty="0">
                <a:hlinkClick r:id="rId3"/>
              </a:rPr>
              <a:t>https://</a:t>
            </a:r>
            <a:r>
              <a:rPr lang="fr-FR" sz="1400" dirty="0" smtClean="0">
                <a:hlinkClick r:id="rId3"/>
              </a:rPr>
              <a:t>www.cheminsdememoire.gouv.fr/fr/gazette-des-projets-denseignement-de-defense</a:t>
            </a:r>
            <a:r>
              <a:rPr lang="fr-FR" sz="1400" dirty="0" smtClean="0"/>
              <a:t>;</a:t>
            </a:r>
          </a:p>
          <a:p>
            <a:pPr algn="just"/>
            <a:r>
              <a:rPr lang="fr-FR" sz="1400" dirty="0" smtClean="0"/>
              <a:t>Une publication des travaux sur </a:t>
            </a:r>
            <a:r>
              <a:rPr lang="fr-FR" sz="1400" dirty="0"/>
              <a:t>Educ@def </a:t>
            </a:r>
            <a:r>
              <a:rPr lang="fr-FR" sz="1400" dirty="0">
                <a:latin typeface="Marianne" panose="02000000000000000000"/>
                <a:hlinkClick r:id="rId4"/>
              </a:rPr>
              <a:t>https://www.cheminsdememoire.gouv.fr/fr/educadef</a:t>
            </a:r>
            <a:r>
              <a:rPr lang="fr-FR" sz="1400" dirty="0"/>
              <a:t> ;</a:t>
            </a:r>
          </a:p>
          <a:p>
            <a:pPr algn="just"/>
            <a:r>
              <a:rPr lang="fr-FR" sz="1400" dirty="0" smtClean="0"/>
              <a:t>Des reportages sur les projets dans la revue </a:t>
            </a:r>
            <a:r>
              <a:rPr lang="fr-FR" sz="1400" dirty="0"/>
              <a:t>« Les chemins de la mémoire </a:t>
            </a:r>
            <a:r>
              <a:rPr lang="fr-FR" sz="1400" dirty="0" smtClean="0"/>
              <a:t>».</a:t>
            </a:r>
            <a:endParaRPr lang="fr-FR" sz="1400" dirty="0"/>
          </a:p>
          <a:p>
            <a:pPr algn="just">
              <a:buFont typeface="Wingdings" panose="05000000000000000000" pitchFamily="2" charset="2"/>
              <a:buChar char="Ø"/>
            </a:pPr>
            <a:endParaRPr lang="fr-FR" sz="1100" dirty="0" smtClean="0"/>
          </a:p>
          <a:p>
            <a:pPr algn="just">
              <a:lnSpc>
                <a:spcPct val="60000"/>
              </a:lnSpc>
              <a:spcAft>
                <a:spcPts val="300"/>
              </a:spcAft>
              <a:buFont typeface="Wingdings" panose="05000000000000000000" pitchFamily="2" charset="2"/>
              <a:buChar char="Ø"/>
            </a:pPr>
            <a:r>
              <a:rPr lang="fr-FR" sz="1400" b="1" dirty="0"/>
              <a:t>La valorisation des projets via les actions événementielles </a:t>
            </a:r>
            <a:r>
              <a:rPr lang="fr-FR" sz="1400" b="1" dirty="0" smtClean="0"/>
              <a:t>:</a:t>
            </a:r>
            <a:endParaRPr lang="fr-FR" sz="1400" b="1" dirty="0"/>
          </a:p>
          <a:p>
            <a:pPr algn="just">
              <a:lnSpc>
                <a:spcPct val="60000"/>
              </a:lnSpc>
              <a:spcAft>
                <a:spcPts val="300"/>
              </a:spcAft>
              <a:buFont typeface="Wingdings" panose="05000000000000000000" pitchFamily="2" charset="2"/>
              <a:buChar char="ü"/>
            </a:pPr>
            <a:r>
              <a:rPr lang="fr-FR" sz="1400" dirty="0" smtClean="0"/>
              <a:t>La </a:t>
            </a:r>
            <a:r>
              <a:rPr lang="fr-FR" sz="1400" dirty="0"/>
              <a:t>journée nationale des trinômes académiques </a:t>
            </a:r>
            <a:r>
              <a:rPr lang="fr-FR" sz="1400" dirty="0">
                <a:hlinkClick r:id="rId5"/>
              </a:rPr>
              <a:t>https://</a:t>
            </a:r>
            <a:r>
              <a:rPr lang="fr-FR" sz="1400" dirty="0" smtClean="0">
                <a:hlinkClick r:id="rId5"/>
              </a:rPr>
              <a:t>www.cheminsdememoire.gouv.fr/fr/les-trinomes-academiques</a:t>
            </a:r>
            <a:r>
              <a:rPr lang="fr-FR" sz="1400" dirty="0" smtClean="0"/>
              <a:t> (34</a:t>
            </a:r>
            <a:r>
              <a:rPr lang="fr-FR" sz="1400" baseline="30000" dirty="0" smtClean="0"/>
              <a:t>ème</a:t>
            </a:r>
            <a:r>
              <a:rPr lang="fr-FR" sz="1400" dirty="0" smtClean="0"/>
              <a:t> </a:t>
            </a:r>
            <a:r>
              <a:rPr lang="fr-FR" sz="1400" dirty="0"/>
              <a:t>édition en 2021</a:t>
            </a:r>
            <a:r>
              <a:rPr lang="fr-FR" sz="1400" dirty="0" smtClean="0"/>
              <a:t>) :</a:t>
            </a:r>
            <a:endParaRPr lang="fr-FR" sz="1400" dirty="0"/>
          </a:p>
          <a:p>
            <a:pPr algn="just">
              <a:lnSpc>
                <a:spcPct val="60000"/>
              </a:lnSpc>
              <a:spcAft>
                <a:spcPts val="300"/>
              </a:spcAft>
            </a:pPr>
            <a:r>
              <a:rPr lang="fr-FR" sz="1400" dirty="0"/>
              <a:t>Elle réunit </a:t>
            </a:r>
            <a:r>
              <a:rPr lang="fr-FR" sz="1400" dirty="0" smtClean="0"/>
              <a:t>en fin d’année les </a:t>
            </a:r>
            <a:r>
              <a:rPr lang="fr-FR" sz="1400" dirty="0"/>
              <a:t>membres des trinômes et les </a:t>
            </a:r>
            <a:r>
              <a:rPr lang="fr-FR" sz="1400" dirty="0" smtClean="0"/>
              <a:t>partenaires ;</a:t>
            </a:r>
            <a:endParaRPr lang="fr-FR" sz="1400" dirty="0"/>
          </a:p>
          <a:p>
            <a:pPr algn="just">
              <a:lnSpc>
                <a:spcPct val="60000"/>
              </a:lnSpc>
              <a:spcAft>
                <a:spcPts val="300"/>
              </a:spcAft>
            </a:pPr>
            <a:r>
              <a:rPr lang="fr-FR" sz="1400" dirty="0"/>
              <a:t>Interventions de grands témoins et acteurs de l’enseignement de </a:t>
            </a:r>
            <a:r>
              <a:rPr lang="fr-FR" sz="1400" dirty="0" smtClean="0"/>
              <a:t>défense ;</a:t>
            </a:r>
            <a:endParaRPr lang="fr-FR" sz="1400" dirty="0"/>
          </a:p>
          <a:p>
            <a:pPr algn="just">
              <a:lnSpc>
                <a:spcPct val="60000"/>
              </a:lnSpc>
              <a:spcAft>
                <a:spcPts val="300"/>
              </a:spcAft>
            </a:pPr>
            <a:r>
              <a:rPr lang="fr-FR" sz="1400" dirty="0"/>
              <a:t>Retours d’expériences </a:t>
            </a:r>
            <a:r>
              <a:rPr lang="fr-FR" sz="1400" dirty="0" smtClean="0"/>
              <a:t>des trinômes </a:t>
            </a:r>
            <a:r>
              <a:rPr lang="fr-FR" sz="1400" dirty="0"/>
              <a:t>sur des actions innovantes </a:t>
            </a:r>
            <a:r>
              <a:rPr lang="fr-FR" sz="1400" dirty="0" smtClean="0"/>
              <a:t>;</a:t>
            </a:r>
          </a:p>
          <a:p>
            <a:pPr algn="just">
              <a:lnSpc>
                <a:spcPct val="60000"/>
              </a:lnSpc>
              <a:spcAft>
                <a:spcPts val="300"/>
              </a:spcAft>
            </a:pPr>
            <a:r>
              <a:rPr lang="fr-FR" sz="1400" dirty="0"/>
              <a:t>R</a:t>
            </a:r>
            <a:r>
              <a:rPr lang="fr-FR" sz="1400" dirty="0" smtClean="0"/>
              <a:t>emise du Prix « Louis </a:t>
            </a:r>
            <a:r>
              <a:rPr lang="fr-FR" sz="1400" dirty="0" err="1" smtClean="0"/>
              <a:t>Quinio</a:t>
            </a:r>
            <a:r>
              <a:rPr lang="fr-FR" sz="1400" dirty="0" smtClean="0"/>
              <a:t> ».</a:t>
            </a:r>
            <a:endParaRPr lang="fr-FR" sz="1400" dirty="0"/>
          </a:p>
          <a:p>
            <a:pPr algn="just">
              <a:lnSpc>
                <a:spcPct val="60000"/>
              </a:lnSpc>
              <a:spcAft>
                <a:spcPts val="300"/>
              </a:spcAft>
            </a:pPr>
            <a:endParaRPr lang="fr-FR" sz="1100" b="1" dirty="0"/>
          </a:p>
          <a:p>
            <a:pPr algn="just">
              <a:lnSpc>
                <a:spcPct val="60000"/>
              </a:lnSpc>
              <a:spcAft>
                <a:spcPts val="300"/>
              </a:spcAft>
              <a:buFont typeface="Wingdings" panose="05000000000000000000" pitchFamily="2" charset="2"/>
              <a:buChar char="ü"/>
            </a:pPr>
            <a:r>
              <a:rPr lang="fr-FR" sz="1400" dirty="0" smtClean="0"/>
              <a:t>L’opération </a:t>
            </a:r>
            <a:r>
              <a:rPr lang="fr-FR" sz="1400" dirty="0"/>
              <a:t>nationale « Héritiers de Mémoire » </a:t>
            </a:r>
            <a:r>
              <a:rPr lang="fr-FR" sz="1400" dirty="0">
                <a:hlinkClick r:id="rId6"/>
              </a:rPr>
              <a:t>https://www.cheminsdememoire.gouv.fr/fr/operation-heritiers-de-memoire</a:t>
            </a:r>
            <a:r>
              <a:rPr lang="fr-FR" sz="1400" dirty="0"/>
              <a:t> (6</a:t>
            </a:r>
            <a:r>
              <a:rPr lang="fr-FR" sz="1400" baseline="30000" dirty="0"/>
              <a:t>ième</a:t>
            </a:r>
            <a:r>
              <a:rPr lang="fr-FR" sz="1400" dirty="0"/>
              <a:t> édition en 2021-22</a:t>
            </a:r>
            <a:r>
              <a:rPr lang="fr-FR" sz="1400" dirty="0" smtClean="0"/>
              <a:t>) :</a:t>
            </a:r>
            <a:endParaRPr lang="fr-FR" sz="1400" dirty="0"/>
          </a:p>
          <a:p>
            <a:pPr algn="just">
              <a:lnSpc>
                <a:spcPct val="60000"/>
              </a:lnSpc>
              <a:spcAft>
                <a:spcPts val="300"/>
              </a:spcAft>
            </a:pPr>
            <a:r>
              <a:rPr lang="fr-FR" sz="1400" dirty="0" smtClean="0"/>
              <a:t>Un reportage filmé sur les projets primés et une remise de trophée par des hautes autorités ;</a:t>
            </a:r>
          </a:p>
          <a:p>
            <a:pPr algn="just">
              <a:lnSpc>
                <a:spcPct val="60000"/>
              </a:lnSpc>
              <a:spcAft>
                <a:spcPts val="300"/>
              </a:spcAft>
            </a:pPr>
            <a:r>
              <a:rPr lang="fr-FR" sz="1400" dirty="0" smtClean="0"/>
              <a:t>Les membres des trinômes concernés sont invités à participer à cette cérémonie.</a:t>
            </a:r>
          </a:p>
          <a:p>
            <a:pPr marL="0" indent="0" algn="just">
              <a:lnSpc>
                <a:spcPct val="60000"/>
              </a:lnSpc>
              <a:spcAft>
                <a:spcPts val="300"/>
              </a:spcAft>
              <a:buNone/>
            </a:pPr>
            <a:endParaRPr lang="fr-FR" sz="1400" dirty="0" smtClean="0"/>
          </a:p>
        </p:txBody>
      </p:sp>
      <p:sp>
        <p:nvSpPr>
          <p:cNvPr id="7" name="Shape 9"/>
          <p:cNvSpPr/>
          <p:nvPr/>
        </p:nvSpPr>
        <p:spPr>
          <a:xfrm>
            <a:off x="377563" y="843519"/>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400" b="1" dirty="0" smtClean="0">
                <a:solidFill>
                  <a:schemeClr val="bg1"/>
                </a:solidFill>
              </a:rPr>
              <a:t>   </a:t>
            </a:r>
            <a:r>
              <a:rPr lang="fr-FR" sz="2000" b="1" dirty="0" smtClean="0">
                <a:solidFill>
                  <a:schemeClr val="bg1"/>
                </a:solidFill>
                <a:latin typeface="Marianne" panose="02000000000000000000" pitchFamily="50" charset="0"/>
              </a:rPr>
              <a:t>Le rayonnement national des projets d’enseignement de défense</a:t>
            </a:r>
          </a:p>
          <a:p>
            <a:pPr lvl="3" algn="ctr"/>
            <a:r>
              <a:rPr lang="fr-FR" sz="2000" b="1" dirty="0" smtClean="0">
                <a:solidFill>
                  <a:schemeClr val="bg1"/>
                </a:solidFill>
                <a:latin typeface="Marianne" panose="02000000000000000000" pitchFamily="50" charset="0"/>
              </a:rPr>
              <a:t>                                                                                        des trinômes académiques</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2768657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77563" y="1828799"/>
            <a:ext cx="8282633" cy="4680155"/>
          </a:xfrm>
        </p:spPr>
        <p:txBody>
          <a:bodyPr>
            <a:normAutofit lnSpcReduction="10000"/>
          </a:bodyPr>
          <a:lstStyle/>
          <a:p>
            <a:pPr marL="0" indent="0" algn="just">
              <a:buNone/>
            </a:pPr>
            <a:endParaRPr lang="fr-FR" sz="1400" dirty="0" smtClean="0"/>
          </a:p>
          <a:p>
            <a:pPr algn="just">
              <a:buFont typeface="Wingdings" panose="05000000000000000000" pitchFamily="2" charset="2"/>
              <a:buChar char="Ø"/>
            </a:pPr>
            <a:r>
              <a:rPr lang="fr-FR" sz="1400" dirty="0"/>
              <a:t>La DPMA travaille avec de très nombreux partenaires susceptibles d’accompagner ou soutenir des projets d’enseignement de défense : </a:t>
            </a:r>
          </a:p>
          <a:p>
            <a:pPr algn="just"/>
            <a:r>
              <a:rPr lang="fr-FR" sz="1400" dirty="0"/>
              <a:t>l’Education nationale </a:t>
            </a:r>
            <a:r>
              <a:rPr lang="fr-FR" sz="1400" dirty="0">
                <a:hlinkClick r:id="rId3"/>
              </a:rPr>
              <a:t>https://www.education.gouv.fr/bo/17/Hebdo7/MENE1702805C.htm</a:t>
            </a:r>
            <a:r>
              <a:rPr lang="fr-FR" sz="1400" dirty="0"/>
              <a:t> et l’Enseignement agricole ;</a:t>
            </a:r>
          </a:p>
          <a:p>
            <a:pPr algn="just"/>
            <a:r>
              <a:rPr lang="fr-FR" sz="1400" dirty="0"/>
              <a:t>les différentes armées, directions et services du ministère des armées ;</a:t>
            </a:r>
          </a:p>
          <a:p>
            <a:pPr algn="just"/>
            <a:r>
              <a:rPr lang="fr-FR" sz="1400" dirty="0"/>
              <a:t>L’Union-IHEDN </a:t>
            </a:r>
            <a:r>
              <a:rPr lang="fr-FR" sz="1400" dirty="0">
                <a:hlinkClick r:id="rId4"/>
              </a:rPr>
              <a:t>https://www.union-ihedn.org/les-trinomes-academiques/</a:t>
            </a:r>
            <a:r>
              <a:rPr lang="fr-FR" sz="1400" dirty="0"/>
              <a:t> , dans le cadre notamment des trinômes académiques ;</a:t>
            </a:r>
          </a:p>
          <a:p>
            <a:pPr algn="just"/>
            <a:r>
              <a:rPr lang="fr-FR" sz="1400" dirty="0"/>
              <a:t>les lieux de mémoire </a:t>
            </a:r>
            <a:r>
              <a:rPr lang="fr-FR" sz="1400" dirty="0">
                <a:hlinkClick r:id="rId5"/>
              </a:rPr>
              <a:t>https://www.cheminsdememoire.gouv.fr/</a:t>
            </a:r>
            <a:r>
              <a:rPr lang="fr-FR" sz="1400" dirty="0" err="1">
                <a:hlinkClick r:id="rId5"/>
              </a:rPr>
              <a:t>fr</a:t>
            </a:r>
            <a:r>
              <a:rPr lang="fr-FR" sz="1400" dirty="0">
                <a:hlinkClick r:id="rId5"/>
              </a:rPr>
              <a:t>/offre-</a:t>
            </a:r>
            <a:r>
              <a:rPr lang="fr-FR" sz="1400" dirty="0" err="1">
                <a:hlinkClick r:id="rId5"/>
              </a:rPr>
              <a:t>pedagogique</a:t>
            </a:r>
            <a:r>
              <a:rPr lang="fr-FR" sz="1400" dirty="0">
                <a:hlinkClick r:id="rId5"/>
              </a:rPr>
              <a:t>-des-lieux-de-mémoire</a:t>
            </a:r>
            <a:r>
              <a:rPr lang="fr-FR" sz="1400" dirty="0"/>
              <a:t> ;</a:t>
            </a:r>
          </a:p>
          <a:p>
            <a:pPr algn="just"/>
            <a:r>
              <a:rPr lang="fr-FR" sz="1400" dirty="0"/>
              <a:t>Les associations mémorielles et du monde combattant : elle a par exemple un partenariat spécifique avec la FNAM </a:t>
            </a:r>
            <a:r>
              <a:rPr lang="fr-FR" sz="1400" dirty="0">
                <a:hlinkClick r:id="rId6"/>
              </a:rPr>
              <a:t>https://www.federation-maginot.com/category/commission-memoire/</a:t>
            </a:r>
            <a:r>
              <a:rPr lang="fr-FR" sz="1400" dirty="0"/>
              <a:t> . </a:t>
            </a:r>
          </a:p>
          <a:p>
            <a:pPr algn="just">
              <a:buFont typeface="Wingdings" panose="05000000000000000000" pitchFamily="2" charset="2"/>
              <a:buChar char="Ø"/>
            </a:pPr>
            <a:r>
              <a:rPr lang="fr-FR" sz="1400" dirty="0"/>
              <a:t>Sur le plan international, elle agit en partenariat avec :</a:t>
            </a:r>
          </a:p>
          <a:p>
            <a:pPr algn="just"/>
            <a:r>
              <a:rPr lang="fr-FR" sz="1400" dirty="0"/>
              <a:t>l’Agence de l‘enseignement français à l’étranger </a:t>
            </a:r>
            <a:r>
              <a:rPr lang="fr-FR" sz="1400" dirty="0">
                <a:hlinkClick r:id="rId7"/>
              </a:rPr>
              <a:t>https://www.aefe.fr/ressources-et-projets-pedagogiques-des-partenaires-de-laefe#rub11</a:t>
            </a:r>
            <a:r>
              <a:rPr lang="fr-FR" sz="1400" dirty="0"/>
              <a:t> ;</a:t>
            </a:r>
          </a:p>
          <a:p>
            <a:pPr algn="just"/>
            <a:r>
              <a:rPr lang="fr-FR" sz="1400" dirty="0"/>
              <a:t>le Souvenir Français </a:t>
            </a:r>
            <a:r>
              <a:rPr lang="fr-FR" sz="1400" dirty="0">
                <a:hlinkClick r:id="rId8"/>
              </a:rPr>
              <a:t>https://le-souvenir-francais.fr/</a:t>
            </a:r>
            <a:r>
              <a:rPr lang="fr-FR" sz="1400" dirty="0"/>
              <a:t> ;</a:t>
            </a:r>
          </a:p>
          <a:p>
            <a:pPr algn="just"/>
            <a:r>
              <a:rPr lang="fr-FR" sz="1400" dirty="0"/>
              <a:t>l’Office franco-allemand de la jeunesse </a:t>
            </a:r>
            <a:r>
              <a:rPr lang="fr-FR" sz="1400" dirty="0">
                <a:hlinkClick r:id="rId9"/>
              </a:rPr>
              <a:t>https://www.ofaj.org/</a:t>
            </a:r>
            <a:r>
              <a:rPr lang="fr-FR" sz="1400" dirty="0"/>
              <a:t> ;</a:t>
            </a:r>
          </a:p>
          <a:p>
            <a:pPr algn="just"/>
            <a:r>
              <a:rPr lang="fr-FR" sz="1400" dirty="0"/>
              <a:t>le réseau des 90 attachés de défense implantés dans différents pays. </a:t>
            </a:r>
          </a:p>
          <a:p>
            <a:pPr algn="just">
              <a:buFont typeface="Wingdings" panose="05000000000000000000" pitchFamily="2" charset="2"/>
              <a:buChar char="Ø"/>
            </a:pPr>
            <a:endParaRPr lang="fr-FR" sz="1400" dirty="0" smtClean="0">
              <a:solidFill>
                <a:schemeClr val="accent6"/>
              </a:solidFill>
            </a:endParaRPr>
          </a:p>
          <a:p>
            <a:pPr algn="just">
              <a:buFont typeface="Wingdings" panose="05000000000000000000" pitchFamily="2" charset="2"/>
              <a:buChar char="Ø"/>
            </a:pPr>
            <a:endParaRPr lang="fr-FR" sz="1400" dirty="0" smtClean="0">
              <a:solidFill>
                <a:schemeClr val="accent6"/>
              </a:solidFill>
            </a:endParaRPr>
          </a:p>
          <a:p>
            <a:pPr algn="just">
              <a:buFont typeface="Wingdings" panose="05000000000000000000" pitchFamily="2" charset="2"/>
              <a:buChar char="Ø"/>
            </a:pPr>
            <a:endParaRPr lang="fr-FR" sz="1600" dirty="0">
              <a:solidFill>
                <a:schemeClr val="accent6"/>
              </a:solidFill>
            </a:endParaRPr>
          </a:p>
          <a:p>
            <a:pPr marL="0" indent="0" algn="just">
              <a:buNone/>
            </a:pPr>
            <a:endParaRPr lang="fr-FR" sz="3200" dirty="0"/>
          </a:p>
          <a:p>
            <a:pPr algn="just"/>
            <a:endParaRPr lang="fr-FR" dirty="0"/>
          </a:p>
          <a:p>
            <a:pPr algn="just"/>
            <a:endParaRPr lang="fr-FR" dirty="0" smtClean="0"/>
          </a:p>
          <a:p>
            <a:pPr algn="just">
              <a:buFont typeface="Wingdings" panose="05000000000000000000" pitchFamily="2" charset="2"/>
              <a:buChar char="Ø"/>
            </a:pPr>
            <a:endParaRPr lang="fr-FR" dirty="0"/>
          </a:p>
          <a:p>
            <a:pPr marL="0" indent="0" algn="just">
              <a:buNone/>
            </a:pPr>
            <a:endParaRPr lang="fr-FR" dirty="0" smtClean="0"/>
          </a:p>
          <a:p>
            <a:pPr algn="just"/>
            <a:endParaRPr lang="fr-FR" dirty="0" smtClean="0"/>
          </a:p>
        </p:txBody>
      </p:sp>
      <p:sp>
        <p:nvSpPr>
          <p:cNvPr id="7" name="Shape 9"/>
          <p:cNvSpPr/>
          <p:nvPr/>
        </p:nvSpPr>
        <p:spPr>
          <a:xfrm>
            <a:off x="544712" y="1023628"/>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Le soutien partenarial et international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des </a:t>
            </a:r>
            <a:r>
              <a:rPr lang="fr-FR" sz="2000" b="1" dirty="0">
                <a:solidFill>
                  <a:schemeClr val="bg1"/>
                </a:solidFill>
                <a:latin typeface="Marianne" panose="02000000000000000000" pitchFamily="50" charset="0"/>
              </a:rPr>
              <a:t>projets d’enseignement de défense</a:t>
            </a:r>
          </a:p>
          <a:p>
            <a:pPr lvl="3" algn="ctr"/>
            <a:r>
              <a:rPr lang="fr-FR" b="1" dirty="0">
                <a:solidFill>
                  <a:schemeClr val="bg1"/>
                </a:solidFill>
                <a:latin typeface="Marianne" panose="02000000000000000000" pitchFamily="50" charset="0"/>
              </a:rPr>
              <a:t>                                                                                       </a:t>
            </a:r>
            <a:r>
              <a:rPr lang="fr-FR" b="1" dirty="0" smtClean="0">
                <a:solidFill>
                  <a:schemeClr val="bg1"/>
                </a:solidFill>
                <a:latin typeface="Marianne" panose="02000000000000000000" pitchFamily="50" charset="0"/>
              </a:rPr>
              <a:t>                                    </a:t>
            </a:r>
            <a:endParaRPr lang="fr-FR" sz="1600" dirty="0">
              <a:solidFill>
                <a:schemeClr val="bg1"/>
              </a:solidFill>
              <a:latin typeface="Marianne" panose="02000000000000000000" pitchFamily="50" charset="0"/>
            </a:endParaRPr>
          </a:p>
        </p:txBody>
      </p:sp>
    </p:spTree>
    <p:extLst>
      <p:ext uri="{BB962C8B-B14F-4D97-AF65-F5344CB8AC3E}">
        <p14:creationId xmlns:p14="http://schemas.microsoft.com/office/powerpoint/2010/main" val="426454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9241" y="1828799"/>
            <a:ext cx="8380955" cy="4680155"/>
          </a:xfrm>
        </p:spPr>
        <p:txBody>
          <a:bodyPr>
            <a:normAutofit/>
          </a:bodyPr>
          <a:lstStyle/>
          <a:p>
            <a:pPr marL="0" indent="0" algn="just">
              <a:buNone/>
            </a:pPr>
            <a:endParaRPr lang="fr-FR" sz="1400" dirty="0" smtClean="0"/>
          </a:p>
          <a:p>
            <a:pPr algn="just">
              <a:buFont typeface="Wingdings" panose="05000000000000000000" pitchFamily="2" charset="2"/>
              <a:buChar char="Ø"/>
            </a:pPr>
            <a:r>
              <a:rPr lang="fr-FR" sz="1400" dirty="0" smtClean="0"/>
              <a:t>La DPMA est chargée du pilotage du module mémoire de la journée défense et mémoire nationales (JDM) proposée par le ministère des armées dans le cadre du Service national universel (SNU).</a:t>
            </a:r>
          </a:p>
          <a:p>
            <a:pPr algn="just">
              <a:buFont typeface="Wingdings" panose="05000000000000000000" pitchFamily="2" charset="2"/>
              <a:buChar char="Ø"/>
            </a:pPr>
            <a:r>
              <a:rPr lang="fr-FR" sz="1400" dirty="0" smtClean="0"/>
              <a:t>Piloté par le ministère de l’éducation nationale, de la jeunesse et des sports, le SNU a pour objectif de favoriser chez les jeunes une culture de l’engagement, à travers une offre de contenus variés les sensibilisant notamment à la mémoire nationale.</a:t>
            </a:r>
          </a:p>
          <a:p>
            <a:pPr algn="just">
              <a:buFont typeface="Wingdings" panose="05000000000000000000" pitchFamily="2" charset="2"/>
              <a:buChar char="Ø"/>
            </a:pPr>
            <a:r>
              <a:rPr lang="fr-FR" sz="1400" dirty="0" smtClean="0"/>
              <a:t>Dans ce cadre, la DPMA, en lien avec l’ONAC-VG, a conçu une offre nationale mémorielle pour la phase 1 du SNU et propose des missions d’intérêt général (MIG) mémorielles lors de la 2</a:t>
            </a:r>
            <a:r>
              <a:rPr lang="fr-FR" sz="1400" baseline="30000" dirty="0" smtClean="0"/>
              <a:t>e</a:t>
            </a:r>
            <a:r>
              <a:rPr lang="fr-FR" sz="1400" dirty="0" smtClean="0"/>
              <a:t> phase obligatoire (MIG de 84 heures, devant être effectuées sur une période d’un an) et lors de la 3</a:t>
            </a:r>
            <a:r>
              <a:rPr lang="fr-FR" sz="1400" baseline="30000" dirty="0" smtClean="0"/>
              <a:t>e</a:t>
            </a:r>
            <a:r>
              <a:rPr lang="fr-FR" sz="1400" dirty="0" smtClean="0"/>
              <a:t> phase facultative (mission d’engagement volontaire d’une durée minimum de trois mois).</a:t>
            </a:r>
            <a:endParaRPr lang="fr-FR" sz="1400" dirty="0"/>
          </a:p>
          <a:p>
            <a:pPr algn="just">
              <a:buFont typeface="Wingdings" panose="05000000000000000000" pitchFamily="2" charset="2"/>
              <a:buChar char="Ø"/>
            </a:pPr>
            <a:r>
              <a:rPr lang="fr-FR" sz="1400" dirty="0" smtClean="0"/>
              <a:t>Les trinômes académiques sont invités à proposer aux référents départementaux SNU des offres mémorielles adaptées aux objectifs du SNU et aux réalités locales en mettant en copie de leur mail, </a:t>
            </a:r>
            <a:r>
              <a:rPr lang="fr-FR" sz="1400" dirty="0" smtClean="0">
                <a:hlinkClick r:id="rId3"/>
              </a:rPr>
              <a:t>dpma-bapi.correspondant.fct@intradef.gouv.fr</a:t>
            </a:r>
            <a:r>
              <a:rPr lang="fr-FR" sz="1400" dirty="0" smtClean="0"/>
              <a:t> qui assure le recensement des activités mémorielles proposées.</a:t>
            </a:r>
            <a:endParaRPr lang="fr-FR" sz="1400" dirty="0">
              <a:solidFill>
                <a:schemeClr val="accent6"/>
              </a:solidFill>
            </a:endParaRPr>
          </a:p>
          <a:p>
            <a:pPr algn="just">
              <a:buFont typeface="Wingdings" panose="05000000000000000000" pitchFamily="2" charset="2"/>
              <a:buChar char="Ø"/>
            </a:pPr>
            <a:endParaRPr lang="fr-FR" sz="1400" dirty="0" smtClean="0"/>
          </a:p>
          <a:p>
            <a:pPr marL="0" indent="0" algn="just">
              <a:buNone/>
            </a:pPr>
            <a:endParaRPr lang="fr-FR" sz="3200" dirty="0"/>
          </a:p>
          <a:p>
            <a:pPr algn="just"/>
            <a:endParaRPr lang="fr-FR" dirty="0"/>
          </a:p>
          <a:p>
            <a:pPr algn="just"/>
            <a:endParaRPr lang="fr-FR" dirty="0" smtClean="0"/>
          </a:p>
          <a:p>
            <a:pPr algn="just">
              <a:buFont typeface="Wingdings" panose="05000000000000000000" pitchFamily="2" charset="2"/>
              <a:buChar char="Ø"/>
            </a:pPr>
            <a:endParaRPr lang="fr-FR" dirty="0"/>
          </a:p>
          <a:p>
            <a:pPr marL="0" indent="0" algn="just">
              <a:buNone/>
            </a:pPr>
            <a:endParaRPr lang="fr-FR" dirty="0" smtClean="0"/>
          </a:p>
          <a:p>
            <a:pPr algn="just"/>
            <a:endParaRPr lang="fr-FR" dirty="0" smtClean="0"/>
          </a:p>
        </p:txBody>
      </p:sp>
      <p:sp>
        <p:nvSpPr>
          <p:cNvPr id="7" name="Shape 9"/>
          <p:cNvSpPr/>
          <p:nvPr/>
        </p:nvSpPr>
        <p:spPr>
          <a:xfrm>
            <a:off x="279240" y="843519"/>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Missions d’intérêt général du Service national universel</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1853821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9241" y="1828799"/>
            <a:ext cx="8380955" cy="4680155"/>
          </a:xfrm>
        </p:spPr>
        <p:txBody>
          <a:bodyPr>
            <a:normAutofit/>
          </a:bodyPr>
          <a:lstStyle/>
          <a:p>
            <a:pPr marL="0" indent="0" algn="just">
              <a:buNone/>
            </a:pPr>
            <a:endParaRPr lang="fr-FR" sz="1400" dirty="0" smtClean="0"/>
          </a:p>
          <a:p>
            <a:pPr algn="just">
              <a:buFont typeface="Wingdings" panose="05000000000000000000" pitchFamily="2" charset="2"/>
              <a:buChar char="Ø"/>
            </a:pPr>
            <a:r>
              <a:rPr lang="fr-FR" sz="1400" dirty="0" smtClean="0"/>
              <a:t>Pour tout complément d’informations, vous pouvez contacter le Bureau de l’action pédagogique et de l’information mémorielles de la DPMA :</a:t>
            </a:r>
          </a:p>
          <a:p>
            <a:pPr marL="0" indent="0" algn="just">
              <a:buNone/>
            </a:pPr>
            <a:endParaRPr lang="fr-FR" sz="1400" dirty="0" smtClean="0"/>
          </a:p>
          <a:p>
            <a:pPr algn="just"/>
            <a:r>
              <a:rPr lang="fr-FR" sz="1400" dirty="0" smtClean="0"/>
              <a:t>Le pôle </a:t>
            </a:r>
            <a:r>
              <a:rPr lang="fr-FR" sz="1400" dirty="0"/>
              <a:t>S</a:t>
            </a:r>
            <a:r>
              <a:rPr lang="fr-FR" sz="1400" dirty="0" smtClean="0"/>
              <a:t>outien aux projets pédagogiques pour tout ce qui concerne le soutien financier, partenarial et la valorisation nationale de vos projets : </a:t>
            </a:r>
          </a:p>
          <a:p>
            <a:pPr marL="0" indent="0" algn="ctr">
              <a:buNone/>
            </a:pPr>
            <a:r>
              <a:rPr lang="fr-FR" sz="1400" dirty="0" smtClean="0">
                <a:hlinkClick r:id="rId3"/>
              </a:rPr>
              <a:t>dpma-bapi.correspondant.fct@intradef.gouv.fr</a:t>
            </a:r>
            <a:endParaRPr lang="fr-FR" sz="1400" dirty="0">
              <a:solidFill>
                <a:schemeClr val="accent6"/>
              </a:solidFill>
            </a:endParaRPr>
          </a:p>
          <a:p>
            <a:pPr marL="0" indent="0" algn="just">
              <a:buNone/>
            </a:pPr>
            <a:endParaRPr lang="fr-FR" sz="1400" dirty="0" smtClean="0">
              <a:solidFill>
                <a:schemeClr val="accent6"/>
              </a:solidFill>
            </a:endParaRPr>
          </a:p>
          <a:p>
            <a:pPr algn="just"/>
            <a:r>
              <a:rPr lang="fr-FR" sz="1400" dirty="0" smtClean="0"/>
              <a:t>Le pôle Rayonnement de la politique mémorielle pour tout ce qui concerne le soutien pédagogique (en particulier abonnement à la revue « Les chemins de la mémoire », accès à </a:t>
            </a:r>
            <a:r>
              <a:rPr lang="fr-FR" sz="1400" dirty="0" err="1" smtClean="0"/>
              <a:t>Educ@def</a:t>
            </a:r>
            <a:r>
              <a:rPr lang="fr-FR" sz="1400" dirty="0" smtClean="0"/>
              <a:t> et au site Internet « Les chemins de la mémoire » ) et le soutien international : </a:t>
            </a:r>
          </a:p>
          <a:p>
            <a:pPr marL="0" indent="0" algn="ctr">
              <a:buNone/>
            </a:pPr>
            <a:r>
              <a:rPr lang="fr-FR" sz="1400" dirty="0" smtClean="0"/>
              <a:t>    </a:t>
            </a:r>
            <a:r>
              <a:rPr lang="fr-FR" sz="1400" dirty="0" smtClean="0">
                <a:hlinkClick r:id="rId4"/>
              </a:rPr>
              <a:t>dpma-cheminsdememoire.redac.fct@intradef.gouv.fr</a:t>
            </a:r>
            <a:endParaRPr lang="fr-FR" sz="1400" dirty="0"/>
          </a:p>
          <a:p>
            <a:pPr marL="0" indent="0" algn="just">
              <a:buNone/>
            </a:pPr>
            <a:endParaRPr lang="fr-FR" sz="3200" dirty="0"/>
          </a:p>
          <a:p>
            <a:pPr marL="0" indent="0" algn="ctr">
              <a:buNone/>
            </a:pPr>
            <a:r>
              <a:rPr lang="fr-FR" sz="1400" b="1" dirty="0">
                <a:solidFill>
                  <a:schemeClr val="accent5">
                    <a:lumMod val="75000"/>
                  </a:schemeClr>
                </a:solidFill>
              </a:rPr>
              <a:t>Cette mallette a été </a:t>
            </a:r>
            <a:r>
              <a:rPr lang="fr-FR" sz="1400" b="1" dirty="0" smtClean="0">
                <a:solidFill>
                  <a:schemeClr val="accent5">
                    <a:lumMod val="75000"/>
                  </a:schemeClr>
                </a:solidFill>
              </a:rPr>
              <a:t>conçue </a:t>
            </a:r>
            <a:r>
              <a:rPr lang="fr-FR" sz="1400" b="1" dirty="0">
                <a:solidFill>
                  <a:schemeClr val="accent5">
                    <a:lumMod val="75000"/>
                  </a:schemeClr>
                </a:solidFill>
              </a:rPr>
              <a:t>en partenariat </a:t>
            </a:r>
            <a:r>
              <a:rPr lang="fr-FR" sz="1400" b="1" dirty="0" smtClean="0">
                <a:solidFill>
                  <a:schemeClr val="accent5">
                    <a:lumMod val="75000"/>
                  </a:schemeClr>
                </a:solidFill>
              </a:rPr>
              <a:t>avec le trinôme académique de Clermont-Ferrand.</a:t>
            </a:r>
            <a:endParaRPr lang="fr-FR" sz="1400" dirty="0"/>
          </a:p>
          <a:p>
            <a:pPr algn="just"/>
            <a:endParaRPr lang="fr-FR" dirty="0" smtClean="0"/>
          </a:p>
          <a:p>
            <a:pPr algn="just">
              <a:buFont typeface="Wingdings" panose="05000000000000000000" pitchFamily="2" charset="2"/>
              <a:buChar char="Ø"/>
            </a:pPr>
            <a:endParaRPr lang="fr-FR" dirty="0"/>
          </a:p>
          <a:p>
            <a:pPr marL="0" indent="0" algn="just">
              <a:buNone/>
            </a:pPr>
            <a:endParaRPr lang="fr-FR" dirty="0" smtClean="0"/>
          </a:p>
          <a:p>
            <a:pPr algn="just"/>
            <a:endParaRPr lang="fr-FR" dirty="0" smtClean="0"/>
          </a:p>
        </p:txBody>
      </p:sp>
      <p:sp>
        <p:nvSpPr>
          <p:cNvPr id="7" name="Shape 9"/>
          <p:cNvSpPr/>
          <p:nvPr/>
        </p:nvSpPr>
        <p:spPr>
          <a:xfrm>
            <a:off x="279240" y="843519"/>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Vos contacts à la DPMA </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3142423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smtClean="0"/>
          </a:p>
          <a:p>
            <a:pPr algn="just">
              <a:buFont typeface="Wingdings" panose="05000000000000000000" pitchFamily="2" charset="2"/>
              <a:buChar char="Ø"/>
            </a:pPr>
            <a:r>
              <a:rPr lang="fr-FR" sz="1400" dirty="0" smtClean="0"/>
              <a:t>La Direction des patrimoines, de la mémoire et des archives (DPMA) du ministère des armées soutient les projets d’enseignement de défense des trinômes académiques. </a:t>
            </a:r>
          </a:p>
          <a:p>
            <a:pPr algn="just">
              <a:buFont typeface="Wingdings" panose="05000000000000000000" pitchFamily="2" charset="2"/>
              <a:buChar char="Ø"/>
            </a:pPr>
            <a:endParaRPr lang="fr-FR" sz="1400" dirty="0"/>
          </a:p>
          <a:p>
            <a:pPr algn="just">
              <a:buFont typeface="Wingdings" panose="05000000000000000000" pitchFamily="2" charset="2"/>
              <a:buChar char="Ø"/>
            </a:pPr>
            <a:r>
              <a:rPr lang="fr-FR" sz="1400" dirty="0" smtClean="0"/>
              <a:t>Ce soutien est complémentaire à celui du ministère de l’éducation nationale, de la jeunesse et des sports (MENJS) et de l’Union des associations d’auditeurs de l’institut des hautes études de défense nationale (Union-IHEDN). </a:t>
            </a:r>
            <a:r>
              <a:rPr lang="fr-FR" sz="1400" dirty="0" smtClean="0">
                <a:solidFill>
                  <a:schemeClr val="accent5"/>
                </a:solidFill>
              </a:rPr>
              <a:t>La convention cadre du 22 novembre 2017 </a:t>
            </a:r>
            <a:r>
              <a:rPr lang="fr-FR" sz="1400" dirty="0" smtClean="0"/>
              <a:t>définit les conditions de ce partenariat.</a:t>
            </a:r>
          </a:p>
          <a:p>
            <a:pPr marL="0" indent="0" algn="just">
              <a:buNone/>
            </a:pPr>
            <a:endParaRPr lang="fr-FR" sz="1400" dirty="0"/>
          </a:p>
          <a:p>
            <a:pPr algn="just">
              <a:buFont typeface="Wingdings" panose="05000000000000000000" pitchFamily="2" charset="2"/>
              <a:buChar char="Ø"/>
            </a:pPr>
            <a:r>
              <a:rPr lang="fr-FR" sz="1400" dirty="0" smtClean="0"/>
              <a:t>Ce soutien s’exerce de trois façons : </a:t>
            </a:r>
          </a:p>
          <a:p>
            <a:pPr lvl="1" algn="just"/>
            <a:r>
              <a:rPr lang="fr-FR" sz="1400" dirty="0" smtClean="0"/>
              <a:t>Un soutien pédagogique aux projets d’enseignement de défense des trinômes académiques ;</a:t>
            </a:r>
          </a:p>
          <a:p>
            <a:pPr lvl="1" algn="just"/>
            <a:r>
              <a:rPr lang="fr-FR" sz="1400" dirty="0" smtClean="0"/>
              <a:t>Un soutien financier au moyen de subventions aux actions ;</a:t>
            </a:r>
          </a:p>
          <a:p>
            <a:pPr lvl="1" algn="just"/>
            <a:r>
              <a:rPr lang="fr-FR" sz="1400" dirty="0" smtClean="0"/>
              <a:t>Un soutien en termes de rayonnement, pour mettre en lumière l’action d’enseignement de défense des trinômes académiques.</a:t>
            </a:r>
            <a:endParaRPr lang="fr-FR" sz="1400" dirty="0"/>
          </a:p>
          <a:p>
            <a:pPr algn="just"/>
            <a:endParaRPr lang="fr-FR" sz="1100" b="1" dirty="0" smtClean="0"/>
          </a:p>
          <a:p>
            <a:pPr lvl="0"/>
            <a:endParaRPr lang="fr-FR" sz="1100" dirty="0" smtClean="0"/>
          </a:p>
          <a:p>
            <a:pPr marL="0" lvl="0" indent="0" algn="ctr">
              <a:lnSpc>
                <a:spcPct val="100000"/>
              </a:lnSpc>
              <a:spcBef>
                <a:spcPts val="0"/>
              </a:spcBef>
              <a:buNone/>
            </a:pPr>
            <a:r>
              <a:rPr lang="fr-FR" sz="1400" b="1" dirty="0" smtClean="0">
                <a:solidFill>
                  <a:schemeClr val="accent5">
                    <a:lumMod val="75000"/>
                  </a:schemeClr>
                </a:solidFill>
              </a:rPr>
              <a:t>Cette mallette précise le contenu de ces ressources </a:t>
            </a:r>
          </a:p>
          <a:p>
            <a:pPr marL="0" lvl="0" indent="0" algn="ctr">
              <a:lnSpc>
                <a:spcPct val="100000"/>
              </a:lnSpc>
              <a:spcBef>
                <a:spcPts val="0"/>
              </a:spcBef>
              <a:buNone/>
            </a:pPr>
            <a:r>
              <a:rPr lang="fr-FR" sz="1400" b="1" dirty="0" smtClean="0">
                <a:solidFill>
                  <a:schemeClr val="accent5">
                    <a:lumMod val="75000"/>
                  </a:schemeClr>
                </a:solidFill>
              </a:rPr>
              <a:t>et leurs modalités concrètes de mise en œuvre. </a:t>
            </a:r>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200" b="1" dirty="0" smtClean="0">
                <a:solidFill>
                  <a:schemeClr val="bg1"/>
                </a:solidFill>
                <a:latin typeface="Marianne" panose="02000000000000000000" pitchFamily="50" charset="0"/>
              </a:rPr>
              <a:t>                                                                                           L’essentiel à retenir</a:t>
            </a:r>
            <a:endParaRPr lang="fr-FR" sz="22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3534856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smtClean="0"/>
          </a:p>
          <a:p>
            <a:pPr algn="just"/>
            <a:endParaRPr lang="fr-FR" sz="900" dirty="0" smtClean="0"/>
          </a:p>
          <a:p>
            <a:pPr marL="0" indent="0" algn="just">
              <a:buNone/>
            </a:pPr>
            <a:endParaRPr lang="fr-FR" sz="900" dirty="0" smtClean="0"/>
          </a:p>
          <a:p>
            <a:pPr>
              <a:buFont typeface="Wingdings" panose="05000000000000000000" pitchFamily="2" charset="2"/>
              <a:buChar char="Ø"/>
            </a:pPr>
            <a:r>
              <a:rPr lang="fr-FR" sz="1400" b="1" dirty="0" smtClean="0">
                <a:solidFill>
                  <a:schemeClr val="accent5">
                    <a:lumMod val="75000"/>
                  </a:schemeClr>
                </a:solidFill>
              </a:rPr>
              <a:t>Le cadre du soutien : l’enseignement de défense (diapositive 4)</a:t>
            </a:r>
          </a:p>
          <a:p>
            <a:pPr marL="0" indent="0">
              <a:buNone/>
            </a:pPr>
            <a:endParaRPr lang="fr-FR" sz="1400" b="1" dirty="0" smtClean="0">
              <a:solidFill>
                <a:schemeClr val="accent5">
                  <a:lumMod val="75000"/>
                </a:schemeClr>
              </a:solidFill>
            </a:endParaRPr>
          </a:p>
          <a:p>
            <a:pPr>
              <a:buFont typeface="Wingdings" panose="05000000000000000000" pitchFamily="2" charset="2"/>
              <a:buChar char="Ø"/>
            </a:pPr>
            <a:r>
              <a:rPr lang="fr-FR" sz="1400" b="1" dirty="0" smtClean="0">
                <a:solidFill>
                  <a:schemeClr val="accent5">
                    <a:lumMod val="75000"/>
                  </a:schemeClr>
                </a:solidFill>
              </a:rPr>
              <a:t>Le soutien pédagogique (diapositives 5, 6, 7 et 8)</a:t>
            </a:r>
          </a:p>
          <a:p>
            <a:pPr marL="0" indent="0">
              <a:buNone/>
            </a:pPr>
            <a:r>
              <a:rPr lang="fr-FR" sz="1400" b="1" dirty="0" smtClean="0">
                <a:solidFill>
                  <a:schemeClr val="accent5">
                    <a:lumMod val="75000"/>
                  </a:schemeClr>
                </a:solidFill>
              </a:rPr>
              <a:t> </a:t>
            </a:r>
          </a:p>
          <a:p>
            <a:pPr>
              <a:buFont typeface="Wingdings" panose="05000000000000000000" pitchFamily="2" charset="2"/>
              <a:buChar char="Ø"/>
            </a:pPr>
            <a:r>
              <a:rPr lang="fr-FR" sz="1400" b="1" dirty="0" smtClean="0">
                <a:solidFill>
                  <a:schemeClr val="accent5">
                    <a:lumMod val="75000"/>
                  </a:schemeClr>
                </a:solidFill>
              </a:rPr>
              <a:t>Le soutien financier (diapositives 9 et 10)</a:t>
            </a:r>
          </a:p>
          <a:p>
            <a:pPr marL="0" indent="0">
              <a:buNone/>
            </a:pPr>
            <a:r>
              <a:rPr lang="fr-FR" sz="1400" b="1" dirty="0" smtClean="0">
                <a:solidFill>
                  <a:schemeClr val="accent5">
                    <a:lumMod val="75000"/>
                  </a:schemeClr>
                </a:solidFill>
              </a:rPr>
              <a:t> </a:t>
            </a:r>
          </a:p>
          <a:p>
            <a:pPr>
              <a:buFont typeface="Wingdings" panose="05000000000000000000" pitchFamily="2" charset="2"/>
              <a:buChar char="Ø"/>
            </a:pPr>
            <a:r>
              <a:rPr lang="fr-FR" sz="1400" b="1" dirty="0" smtClean="0">
                <a:solidFill>
                  <a:schemeClr val="accent5">
                    <a:lumMod val="75000"/>
                  </a:schemeClr>
                </a:solidFill>
              </a:rPr>
              <a:t>Le soutien en terme de rayonnement (diapositives 11 et 12)</a:t>
            </a:r>
          </a:p>
          <a:p>
            <a:pPr>
              <a:buFont typeface="Wingdings" panose="05000000000000000000" pitchFamily="2" charset="2"/>
              <a:buChar char="Ø"/>
            </a:pPr>
            <a:endParaRPr lang="fr-FR" sz="1400" b="1" dirty="0">
              <a:solidFill>
                <a:schemeClr val="accent5">
                  <a:lumMod val="75000"/>
                </a:schemeClr>
              </a:solidFill>
            </a:endParaRPr>
          </a:p>
          <a:p>
            <a:pPr>
              <a:buFont typeface="Wingdings" panose="05000000000000000000" pitchFamily="2" charset="2"/>
              <a:buChar char="Ø"/>
            </a:pPr>
            <a:r>
              <a:rPr lang="fr-FR" sz="1400" b="1" dirty="0" smtClean="0">
                <a:solidFill>
                  <a:schemeClr val="accent5">
                    <a:lumMod val="75000"/>
                  </a:schemeClr>
                </a:solidFill>
              </a:rPr>
              <a:t>Missions d’intérêt général du Service national universel (diapositive 13)</a:t>
            </a:r>
          </a:p>
          <a:p>
            <a:pPr>
              <a:buFont typeface="Wingdings" panose="05000000000000000000" pitchFamily="2" charset="2"/>
              <a:buChar char="Ø"/>
            </a:pPr>
            <a:endParaRPr lang="fr-FR" sz="1400" b="1" dirty="0" smtClean="0">
              <a:solidFill>
                <a:schemeClr val="accent5">
                  <a:lumMod val="75000"/>
                </a:schemeClr>
              </a:solidFill>
            </a:endParaRPr>
          </a:p>
          <a:p>
            <a:pPr>
              <a:buFont typeface="Wingdings" panose="05000000000000000000" pitchFamily="2" charset="2"/>
              <a:buChar char="Ø"/>
            </a:pPr>
            <a:r>
              <a:rPr lang="fr-FR" sz="1400" b="1" dirty="0" smtClean="0">
                <a:solidFill>
                  <a:schemeClr val="accent5">
                    <a:lumMod val="75000"/>
                  </a:schemeClr>
                </a:solidFill>
              </a:rPr>
              <a:t>Les contacts (diapositive 14)</a:t>
            </a:r>
            <a:endParaRPr lang="fr-FR" sz="2000" b="1" dirty="0">
              <a:solidFill>
                <a:schemeClr val="accent5">
                  <a:lumMod val="75000"/>
                </a:schemeClr>
              </a:solidFill>
            </a:endParaRPr>
          </a:p>
          <a:p>
            <a:pPr algn="just"/>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200" b="1" dirty="0" smtClean="0">
                <a:solidFill>
                  <a:schemeClr val="bg1"/>
                </a:solidFill>
                <a:latin typeface="Marianne" panose="02000000000000000000" pitchFamily="50" charset="0"/>
              </a:rPr>
              <a:t>                                                                                           Contenu de la mallette</a:t>
            </a:r>
            <a:endParaRPr lang="fr-FR" sz="22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3113971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smtClean="0"/>
          </a:p>
          <a:p>
            <a:pPr algn="just">
              <a:spcBef>
                <a:spcPts val="0"/>
              </a:spcBef>
              <a:buFont typeface="Wingdings" panose="05000000000000000000" pitchFamily="2" charset="2"/>
              <a:buChar char="Ø"/>
            </a:pPr>
            <a:r>
              <a:rPr lang="fr-FR" sz="1400" dirty="0" smtClean="0"/>
              <a:t>La Direction des patrimoines, de la mémoire et des archives (DPMA) du ministère des armées </a:t>
            </a:r>
            <a:r>
              <a:rPr lang="fr-FR" sz="1400" b="1" dirty="0" smtClean="0"/>
              <a:t>soutient la mission d’enseignement de défense exercée par l’Éducation nationale et l’Enseignement agricole. </a:t>
            </a:r>
          </a:p>
          <a:p>
            <a:pPr algn="just">
              <a:spcBef>
                <a:spcPts val="0"/>
              </a:spcBef>
              <a:buFont typeface="Wingdings" panose="05000000000000000000" pitchFamily="2" charset="2"/>
              <a:buChar char="Ø"/>
            </a:pPr>
            <a:endParaRPr lang="fr-FR" sz="1400" b="1" dirty="0"/>
          </a:p>
          <a:p>
            <a:pPr marL="0" indent="0" algn="just">
              <a:spcBef>
                <a:spcPts val="0"/>
              </a:spcBef>
              <a:buNone/>
            </a:pPr>
            <a:r>
              <a:rPr lang="fr-FR" sz="1400" dirty="0" smtClean="0"/>
              <a:t>    Elle </a:t>
            </a:r>
            <a:r>
              <a:rPr lang="fr-FR" sz="1400" dirty="0"/>
              <a:t>agit en </a:t>
            </a:r>
            <a:r>
              <a:rPr lang="fr-FR" sz="1400" b="1" dirty="0"/>
              <a:t>partenariat interministériel constant </a:t>
            </a:r>
            <a:r>
              <a:rPr lang="fr-FR" sz="1400" dirty="0"/>
              <a:t>avec le ministère de l’éducation nationale, de </a:t>
            </a:r>
            <a:r>
              <a:rPr lang="fr-FR" sz="1400" dirty="0" smtClean="0"/>
              <a:t> </a:t>
            </a:r>
          </a:p>
          <a:p>
            <a:pPr marL="0" lvl="1" indent="0" algn="just">
              <a:lnSpc>
                <a:spcPct val="100000"/>
              </a:lnSpc>
              <a:spcBef>
                <a:spcPts val="0"/>
              </a:spcBef>
              <a:buNone/>
            </a:pPr>
            <a:r>
              <a:rPr lang="fr-FR" sz="1400" dirty="0"/>
              <a:t> </a:t>
            </a:r>
            <a:r>
              <a:rPr lang="fr-FR" sz="1400" dirty="0" smtClean="0"/>
              <a:t>   la jeunesse </a:t>
            </a:r>
            <a:r>
              <a:rPr lang="fr-FR" sz="1400" dirty="0"/>
              <a:t>et des sports </a:t>
            </a:r>
            <a:r>
              <a:rPr lang="fr-FR" sz="1400" dirty="0" smtClean="0"/>
              <a:t>ainsi </a:t>
            </a:r>
            <a:r>
              <a:rPr lang="fr-FR" sz="1400" dirty="0"/>
              <a:t>que le ministère de l’agriculture et de </a:t>
            </a:r>
            <a:r>
              <a:rPr lang="fr-FR" sz="1400" dirty="0" smtClean="0"/>
              <a:t>l’alimentation. </a:t>
            </a:r>
          </a:p>
          <a:p>
            <a:pPr marL="0" lvl="1" indent="0" algn="just">
              <a:lnSpc>
                <a:spcPct val="100000"/>
              </a:lnSpc>
              <a:spcBef>
                <a:spcPts val="0"/>
              </a:spcBef>
              <a:buNone/>
            </a:pPr>
            <a:endParaRPr lang="fr-FR" sz="1400" dirty="0"/>
          </a:p>
          <a:p>
            <a:pPr marL="0" lvl="1" indent="0" algn="just">
              <a:lnSpc>
                <a:spcPct val="100000"/>
              </a:lnSpc>
              <a:spcBef>
                <a:spcPts val="0"/>
              </a:spcBef>
              <a:buNone/>
            </a:pPr>
            <a:r>
              <a:rPr lang="fr-FR" sz="1400" dirty="0" smtClean="0"/>
              <a:t>    Dans </a:t>
            </a:r>
            <a:r>
              <a:rPr lang="fr-FR" sz="1400" dirty="0"/>
              <a:t>ce cadre, elle soutient en moyenne chaque année 900 projets d’écoles, établissements </a:t>
            </a:r>
            <a:r>
              <a:rPr lang="fr-FR" sz="1400" dirty="0" smtClean="0"/>
              <a:t>  </a:t>
            </a:r>
          </a:p>
          <a:p>
            <a:pPr marL="0" lvl="1" indent="0" algn="just">
              <a:lnSpc>
                <a:spcPct val="100000"/>
              </a:lnSpc>
              <a:spcBef>
                <a:spcPts val="0"/>
              </a:spcBef>
              <a:buNone/>
            </a:pPr>
            <a:r>
              <a:rPr lang="fr-FR" sz="1400" dirty="0"/>
              <a:t> </a:t>
            </a:r>
            <a:r>
              <a:rPr lang="fr-FR" sz="1400" dirty="0" smtClean="0"/>
              <a:t>   scolaires</a:t>
            </a:r>
            <a:r>
              <a:rPr lang="fr-FR" sz="1400" dirty="0"/>
              <a:t>, associations et collectivités territoriales. </a:t>
            </a:r>
            <a:endParaRPr lang="fr-FR" sz="1400" dirty="0" smtClean="0"/>
          </a:p>
          <a:p>
            <a:pPr marL="0" indent="0" algn="just">
              <a:lnSpc>
                <a:spcPct val="100000"/>
              </a:lnSpc>
              <a:spcBef>
                <a:spcPts val="0"/>
              </a:spcBef>
              <a:buNone/>
            </a:pPr>
            <a:endParaRPr lang="fr-FR" sz="1400" dirty="0" smtClean="0"/>
          </a:p>
          <a:p>
            <a:pPr algn="just">
              <a:lnSpc>
                <a:spcPct val="100000"/>
              </a:lnSpc>
              <a:spcBef>
                <a:spcPts val="0"/>
              </a:spcBef>
              <a:buFont typeface="Wingdings" panose="05000000000000000000" pitchFamily="2" charset="2"/>
              <a:buChar char="Ø"/>
            </a:pPr>
            <a:r>
              <a:rPr lang="fr-FR" sz="1400" dirty="0" smtClean="0"/>
              <a:t> </a:t>
            </a:r>
            <a:r>
              <a:rPr lang="fr-FR" sz="1400" dirty="0"/>
              <a:t>Elle </a:t>
            </a:r>
            <a:r>
              <a:rPr lang="fr-FR" sz="1400" b="1" dirty="0"/>
              <a:t>soutient notamment et tout particulièrement les actions d’enseignement de défense des </a:t>
            </a:r>
            <a:r>
              <a:rPr lang="fr-FR" sz="1400" b="1" dirty="0" smtClean="0"/>
              <a:t> </a:t>
            </a:r>
          </a:p>
          <a:p>
            <a:pPr marL="0" indent="0" algn="just">
              <a:lnSpc>
                <a:spcPct val="100000"/>
              </a:lnSpc>
              <a:spcBef>
                <a:spcPts val="0"/>
              </a:spcBef>
              <a:buNone/>
            </a:pPr>
            <a:r>
              <a:rPr lang="fr-FR" sz="1400" b="1" dirty="0" smtClean="0"/>
              <a:t>     trinômes académiques. </a:t>
            </a:r>
            <a:endParaRPr lang="fr-FR" sz="1400" b="1" dirty="0"/>
          </a:p>
          <a:p>
            <a:pPr algn="just">
              <a:spcBef>
                <a:spcPts val="0"/>
              </a:spcBef>
              <a:buFont typeface="Wingdings" panose="05000000000000000000" pitchFamily="2" charset="2"/>
              <a:buChar char="Ø"/>
            </a:pPr>
            <a:endParaRPr lang="fr-FR" sz="1400" dirty="0"/>
          </a:p>
          <a:p>
            <a:pPr marL="0" indent="0" algn="just">
              <a:spcBef>
                <a:spcPts val="0"/>
              </a:spcBef>
              <a:buNone/>
            </a:pPr>
            <a:r>
              <a:rPr lang="fr-FR" sz="1400" b="1" dirty="0" smtClean="0"/>
              <a:t>     </a:t>
            </a:r>
            <a:r>
              <a:rPr lang="fr-FR" sz="1400" b="1" dirty="0"/>
              <a:t>L’enseignement de défense</a:t>
            </a:r>
            <a:r>
              <a:rPr lang="fr-FR" sz="1400" dirty="0"/>
              <a:t> est en France un enseignement obligatoire dans le secondaire, </a:t>
            </a:r>
          </a:p>
          <a:p>
            <a:pPr marL="0" indent="0" algn="just">
              <a:spcBef>
                <a:spcPts val="0"/>
              </a:spcBef>
              <a:buNone/>
            </a:pPr>
            <a:r>
              <a:rPr lang="fr-FR" sz="1400" dirty="0"/>
              <a:t>     depuis la suspension du service national en 1997. </a:t>
            </a:r>
          </a:p>
          <a:p>
            <a:pPr marL="0" indent="0" algn="just">
              <a:spcBef>
                <a:spcPts val="0"/>
              </a:spcBef>
              <a:buNone/>
            </a:pPr>
            <a:endParaRPr lang="fr-FR" sz="1400" dirty="0" smtClean="0"/>
          </a:p>
          <a:p>
            <a:pPr marL="0" indent="0" algn="just">
              <a:spcBef>
                <a:spcPts val="0"/>
              </a:spcBef>
              <a:buNone/>
            </a:pPr>
            <a:r>
              <a:rPr lang="fr-FR" sz="1400" dirty="0" smtClean="0"/>
              <a:t>     Il est enseigné dans </a:t>
            </a:r>
            <a:r>
              <a:rPr lang="fr-FR" sz="1400" b="1" dirty="0" smtClean="0"/>
              <a:t>plusieurs disciplines </a:t>
            </a:r>
            <a:r>
              <a:rPr lang="fr-FR" sz="1400" dirty="0" smtClean="0"/>
              <a:t>: l’histoire-géographie en tout premier lieu, mais aussi    </a:t>
            </a:r>
          </a:p>
          <a:p>
            <a:pPr marL="0" indent="0" algn="just">
              <a:spcBef>
                <a:spcPts val="0"/>
              </a:spcBef>
              <a:buNone/>
            </a:pPr>
            <a:r>
              <a:rPr lang="fr-FR" sz="1400" dirty="0" smtClean="0"/>
              <a:t>     le français, </a:t>
            </a:r>
            <a:r>
              <a:rPr lang="fr-FR" sz="1400" dirty="0" smtClean="0"/>
              <a:t>l’enseignement </a:t>
            </a:r>
            <a:r>
              <a:rPr lang="fr-FR" sz="1400" dirty="0" smtClean="0"/>
              <a:t>morale et civique, l’éducation physique et sportive, les langues </a:t>
            </a:r>
          </a:p>
          <a:p>
            <a:pPr marL="0" indent="0" algn="just">
              <a:spcBef>
                <a:spcPts val="0"/>
              </a:spcBef>
              <a:buNone/>
            </a:pPr>
            <a:r>
              <a:rPr lang="fr-FR" sz="1400" dirty="0"/>
              <a:t> </a:t>
            </a:r>
            <a:r>
              <a:rPr lang="fr-FR" sz="1400" dirty="0" smtClean="0"/>
              <a:t>    étrangères, les mathématiques, les sciences, etc.</a:t>
            </a:r>
          </a:p>
          <a:p>
            <a:pPr marL="0" indent="0" algn="just">
              <a:spcBef>
                <a:spcPts val="0"/>
              </a:spcBef>
              <a:buNone/>
            </a:pPr>
            <a:endParaRPr lang="fr-FR" sz="1400" dirty="0" smtClean="0"/>
          </a:p>
          <a:p>
            <a:pPr marL="0" indent="0" algn="just">
              <a:spcBef>
                <a:spcPts val="0"/>
              </a:spcBef>
              <a:buNone/>
            </a:pPr>
            <a:r>
              <a:rPr lang="fr-FR" sz="1400" dirty="0"/>
              <a:t>     Les actions d’enseignement de défense des trinômes académiques sont conduites en faveur de </a:t>
            </a:r>
            <a:r>
              <a:rPr lang="fr-FR" sz="1400" dirty="0" smtClean="0"/>
              <a:t>   </a:t>
            </a:r>
          </a:p>
          <a:p>
            <a:pPr marL="0" indent="0" algn="just">
              <a:spcBef>
                <a:spcPts val="0"/>
              </a:spcBef>
              <a:buNone/>
            </a:pPr>
            <a:r>
              <a:rPr lang="fr-FR" sz="1400" dirty="0"/>
              <a:t> </a:t>
            </a:r>
            <a:r>
              <a:rPr lang="fr-FR" sz="1400" dirty="0" smtClean="0"/>
              <a:t>    la communauté </a:t>
            </a:r>
            <a:r>
              <a:rPr lang="fr-FR" sz="1400" dirty="0"/>
              <a:t>éducative et des jeunes.</a:t>
            </a:r>
          </a:p>
          <a:p>
            <a:pPr marL="0" indent="0" algn="just">
              <a:spcBef>
                <a:spcPts val="0"/>
              </a:spcBef>
              <a:buNone/>
            </a:pPr>
            <a:endParaRPr lang="fr-FR" sz="1600" dirty="0"/>
          </a:p>
          <a:p>
            <a:pPr marL="0" indent="0" algn="just">
              <a:buNone/>
            </a:pPr>
            <a:endParaRPr lang="fr-FR" sz="2000" dirty="0"/>
          </a:p>
          <a:p>
            <a:pPr algn="just"/>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200" b="1" dirty="0" smtClean="0">
                <a:solidFill>
                  <a:schemeClr val="bg1"/>
                </a:solidFill>
                <a:latin typeface="Marianne" panose="02000000000000000000" pitchFamily="50" charset="0"/>
              </a:rPr>
              <a:t>                                                                                           Le cadre du soutien : l’enseignement de défense</a:t>
            </a:r>
            <a:endParaRPr lang="fr-FR" sz="22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4026410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31755" y="1710813"/>
            <a:ext cx="8380955" cy="5053782"/>
          </a:xfrm>
        </p:spPr>
        <p:txBody>
          <a:bodyPr>
            <a:noAutofit/>
          </a:bodyPr>
          <a:lstStyle/>
          <a:p>
            <a:pPr algn="just">
              <a:buFont typeface="Wingdings" panose="05000000000000000000" pitchFamily="2" charset="2"/>
              <a:buChar char="Ø"/>
            </a:pPr>
            <a:endParaRPr lang="fr-FR" sz="1100" b="1" dirty="0" smtClean="0"/>
          </a:p>
          <a:p>
            <a:pPr lvl="1" algn="just">
              <a:lnSpc>
                <a:spcPct val="100000"/>
              </a:lnSpc>
              <a:buFont typeface="Wingdings" panose="05000000000000000000" pitchFamily="2" charset="2"/>
              <a:buChar char="Ø"/>
            </a:pPr>
            <a:r>
              <a:rPr lang="fr-FR" sz="1400" b="1" dirty="0"/>
              <a:t>La plateforme Educ@def </a:t>
            </a:r>
            <a:r>
              <a:rPr lang="fr-FR" sz="1400" b="1" dirty="0">
                <a:hlinkClick r:id="rId3"/>
              </a:rPr>
              <a:t>https://www.cheminsdememoire.gouv.fr/fr/educadef</a:t>
            </a:r>
            <a:r>
              <a:rPr lang="fr-FR" sz="1400" b="1" dirty="0"/>
              <a:t> dédiée à l’enseignement de défense propose de nombreuses ressources pédagogiques, notamment : </a:t>
            </a:r>
          </a:p>
          <a:p>
            <a:pPr lvl="1" algn="just">
              <a:lnSpc>
                <a:spcPct val="100000"/>
              </a:lnSpc>
            </a:pPr>
            <a:r>
              <a:rPr lang="fr-FR" sz="1400" dirty="0"/>
              <a:t>Les nouvelles « entrées défense » des programmes scolaires pour les collèges </a:t>
            </a:r>
            <a:r>
              <a:rPr lang="fr-FR" sz="1400" dirty="0">
                <a:hlinkClick r:id="rId4"/>
              </a:rPr>
              <a:t>https://www.cheminsdememoire.gouv.fr/fr/articles-ressources-college</a:t>
            </a:r>
            <a:r>
              <a:rPr lang="fr-FR" sz="1400" dirty="0"/>
              <a:t> et lycées </a:t>
            </a:r>
            <a:r>
              <a:rPr lang="fr-FR" sz="1400" dirty="0">
                <a:hlinkClick r:id="rId5"/>
              </a:rPr>
              <a:t>https://www.cheminsdememoire.gouv.fr/fr/articles-ressources</a:t>
            </a:r>
            <a:r>
              <a:rPr lang="fr-FR" sz="1400" dirty="0"/>
              <a:t> ;</a:t>
            </a:r>
          </a:p>
          <a:p>
            <a:pPr lvl="1" algn="just">
              <a:lnSpc>
                <a:spcPct val="100000"/>
              </a:lnSpc>
            </a:pPr>
            <a:r>
              <a:rPr lang="fr-FR" sz="1400" dirty="0"/>
              <a:t>Des web-séries </a:t>
            </a:r>
            <a:r>
              <a:rPr lang="fr-FR" sz="1400" dirty="0">
                <a:hlinkClick r:id="rId6"/>
              </a:rPr>
              <a:t>https://www.cheminsdememoire.gouv.fr/fr/histoire/multimedia/documents-videos</a:t>
            </a:r>
            <a:r>
              <a:rPr lang="fr-FR" sz="1400" dirty="0"/>
              <a:t> (par exemple, sur l’année 40 </a:t>
            </a:r>
            <a:r>
              <a:rPr lang="fr-FR" sz="1400" dirty="0">
                <a:hlinkClick r:id="rId7"/>
              </a:rPr>
              <a:t>https://www.cheminsdememoire.gouv.fr/fr/9-novembre-50eme-anniversaire-de-la-disparition-du-general-de-gaulle</a:t>
            </a:r>
            <a:r>
              <a:rPr lang="fr-FR" sz="1400" dirty="0"/>
              <a:t> et la Guerre de 1870 </a:t>
            </a:r>
            <a:r>
              <a:rPr lang="fr-FR" sz="1400" dirty="0">
                <a:hlinkClick r:id="rId8"/>
              </a:rPr>
              <a:t>https://www.cheminsdememoire.gouv.fr/sites/default/files/2020-03/1870_Teaser.mp4</a:t>
            </a:r>
            <a:r>
              <a:rPr lang="fr-FR" sz="1400" dirty="0"/>
              <a:t> ) ;</a:t>
            </a:r>
          </a:p>
          <a:p>
            <a:pPr lvl="1">
              <a:lnSpc>
                <a:spcPct val="100000"/>
              </a:lnSpc>
            </a:pPr>
            <a:r>
              <a:rPr lang="fr-FR" sz="1400" dirty="0"/>
              <a:t>Des films documentaires </a:t>
            </a:r>
            <a:r>
              <a:rPr lang="fr-FR" sz="1400" dirty="0">
                <a:hlinkClick r:id="rId9"/>
              </a:rPr>
              <a:t>https://www.youtube.com/watch?v=QgfMAApBeL0&amp;list=PLFUP7fHQW9_q1elDPo-IzJLLhR0WmkzkB</a:t>
            </a:r>
            <a:r>
              <a:rPr lang="fr-FR" sz="1400" dirty="0"/>
              <a:t> et des diaporamas ;</a:t>
            </a:r>
          </a:p>
          <a:p>
            <a:pPr lvl="1" algn="just">
              <a:lnSpc>
                <a:spcPct val="100000"/>
              </a:lnSpc>
            </a:pPr>
            <a:r>
              <a:rPr lang="fr-FR" sz="1400" dirty="0"/>
              <a:t>Des ressources spécifiques pour le Concours national de la Résistance et de la Déportation (CNRD) </a:t>
            </a:r>
            <a:r>
              <a:rPr lang="fr-FR" sz="1400" dirty="0">
                <a:hlinkClick r:id="rId10"/>
              </a:rPr>
              <a:t>https://www.cheminsdememoire.gouv.fr/fr/concours-national-de-la-resistance-et-de-la-deportation-cnrd</a:t>
            </a:r>
            <a:r>
              <a:rPr lang="fr-FR" sz="1400" dirty="0"/>
              <a:t> ;</a:t>
            </a:r>
          </a:p>
          <a:p>
            <a:pPr lvl="1" algn="just">
              <a:lnSpc>
                <a:spcPct val="100000"/>
              </a:lnSpc>
            </a:pPr>
            <a:r>
              <a:rPr lang="fr-FR" sz="1400" dirty="0"/>
              <a:t>Un espace dédié aux trinômes académiques </a:t>
            </a:r>
            <a:r>
              <a:rPr lang="fr-FR" sz="1400" dirty="0">
                <a:hlinkClick r:id="rId11"/>
              </a:rPr>
              <a:t>https://www.cheminsdememoire.gouv.fr/fr/les-trinomes-academiques</a:t>
            </a:r>
            <a:r>
              <a:rPr lang="fr-FR" sz="1400" dirty="0"/>
              <a:t> .</a:t>
            </a:r>
          </a:p>
          <a:p>
            <a:pPr lvl="1" algn="just">
              <a:lnSpc>
                <a:spcPct val="100000"/>
              </a:lnSpc>
              <a:buFont typeface="Wingdings" panose="05000000000000000000" pitchFamily="2" charset="2"/>
              <a:buChar char="Ø"/>
            </a:pPr>
            <a:r>
              <a:rPr lang="fr-FR" sz="1400" dirty="0"/>
              <a:t>Educ@def est conçue et animée par la DPMA sous l’égide scientifique </a:t>
            </a:r>
          </a:p>
          <a:p>
            <a:pPr marL="230187" lvl="1" indent="0" algn="just">
              <a:lnSpc>
                <a:spcPct val="100000"/>
              </a:lnSpc>
              <a:buNone/>
            </a:pPr>
            <a:r>
              <a:rPr lang="fr-FR" sz="1400" dirty="0"/>
              <a:t>de l’Inspection générale de l’éducation, du sport et de la recherche. </a:t>
            </a:r>
          </a:p>
          <a:p>
            <a:pPr marL="0" indent="0" algn="just">
              <a:lnSpc>
                <a:spcPct val="100000"/>
              </a:lnSpc>
              <a:buNone/>
            </a:pPr>
            <a:endParaRPr lang="fr-FR" sz="1100" dirty="0" smtClean="0"/>
          </a:p>
        </p:txBody>
      </p:sp>
      <p:sp>
        <p:nvSpPr>
          <p:cNvPr id="6"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des trinômes académiques</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340087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31755" y="1710813"/>
            <a:ext cx="8380955" cy="5053782"/>
          </a:xfrm>
        </p:spPr>
        <p:txBody>
          <a:bodyPr>
            <a:noAutofit/>
          </a:bodyPr>
          <a:lstStyle/>
          <a:p>
            <a:pPr algn="just">
              <a:buFont typeface="Wingdings" panose="05000000000000000000" pitchFamily="2" charset="2"/>
              <a:buChar char="Ø"/>
            </a:pPr>
            <a:endParaRPr lang="fr-FR" sz="1100" b="1" dirty="0" smtClean="0"/>
          </a:p>
          <a:p>
            <a:pPr lvl="1" algn="just">
              <a:lnSpc>
                <a:spcPct val="100000"/>
              </a:lnSpc>
              <a:buFont typeface="Wingdings" panose="05000000000000000000" pitchFamily="2" charset="2"/>
              <a:buChar char="Ø"/>
            </a:pPr>
            <a:r>
              <a:rPr lang="fr-FR" sz="1400" b="1" dirty="0"/>
              <a:t>La DPMA réalise également la revue « Les chemins de la mémoire  » :</a:t>
            </a:r>
          </a:p>
          <a:p>
            <a:pPr lvl="1" algn="just">
              <a:lnSpc>
                <a:spcPct val="100000"/>
              </a:lnSpc>
            </a:pPr>
            <a:r>
              <a:rPr lang="fr-FR" sz="1400" dirty="0"/>
              <a:t>Cette revue contient de nombreux articles pédagogiques ;</a:t>
            </a:r>
          </a:p>
          <a:p>
            <a:pPr lvl="1" algn="just">
              <a:lnSpc>
                <a:spcPct val="100000"/>
              </a:lnSpc>
            </a:pPr>
            <a:r>
              <a:rPr lang="fr-FR" sz="1400" dirty="0"/>
              <a:t>Chaque année il y a 4 numéros </a:t>
            </a:r>
            <a:r>
              <a:rPr lang="fr-FR" sz="1400" dirty="0">
                <a:hlinkClick r:id="rId3"/>
              </a:rPr>
              <a:t>https://www.cheminsdememoire.gouv.fr/fr/revue/archives</a:t>
            </a:r>
            <a:r>
              <a:rPr lang="fr-FR" sz="1400" dirty="0"/>
              <a:t> et 1 hors-série </a:t>
            </a:r>
            <a:r>
              <a:rPr lang="fr-FR" sz="1400" dirty="0">
                <a:hlinkClick r:id="rId4"/>
              </a:rPr>
              <a:t>https://www.cheminsdememoire.gouv.fr/fr/commemorer</a:t>
            </a:r>
            <a:r>
              <a:rPr lang="fr-FR" sz="1400" dirty="0"/>
              <a:t> ; </a:t>
            </a:r>
          </a:p>
          <a:p>
            <a:pPr lvl="1" algn="just">
              <a:lnSpc>
                <a:spcPct val="100000"/>
              </a:lnSpc>
            </a:pPr>
            <a:r>
              <a:rPr lang="fr-FR" sz="1400" dirty="0"/>
              <a:t>Elle est diffusée par voie numérique ou postale. </a:t>
            </a:r>
          </a:p>
          <a:p>
            <a:pPr lvl="1" algn="just">
              <a:lnSpc>
                <a:spcPct val="100000"/>
              </a:lnSpc>
              <a:buFont typeface="Wingdings" panose="05000000000000000000" pitchFamily="2" charset="2"/>
              <a:buChar char="Ø"/>
            </a:pPr>
            <a:r>
              <a:rPr lang="fr-FR" sz="1400" dirty="0"/>
              <a:t>Pour s’abonner à la revue en numérique ou papier, un clic suffit </a:t>
            </a:r>
            <a:r>
              <a:rPr lang="fr-FR" sz="1400" dirty="0">
                <a:hlinkClick r:id="rId5"/>
              </a:rPr>
              <a:t>https://www.cheminsdememoire.gouv.fr/fr/recevoir-la-revue</a:t>
            </a:r>
            <a:r>
              <a:rPr lang="fr-FR" sz="1400" dirty="0"/>
              <a:t> . </a:t>
            </a:r>
          </a:p>
          <a:p>
            <a:pPr lvl="1" algn="just">
              <a:lnSpc>
                <a:spcPct val="100000"/>
              </a:lnSpc>
              <a:buFont typeface="Wingdings" panose="05000000000000000000" pitchFamily="2" charset="2"/>
              <a:buChar char="Ø"/>
            </a:pPr>
            <a:endParaRPr lang="fr-FR" sz="1400" dirty="0">
              <a:solidFill>
                <a:srgbClr val="B63419"/>
              </a:solidFill>
            </a:endParaRPr>
          </a:p>
          <a:p>
            <a:pPr lvl="1" algn="just">
              <a:lnSpc>
                <a:spcPct val="100000"/>
              </a:lnSpc>
              <a:buFont typeface="Wingdings" panose="05000000000000000000" pitchFamily="2" charset="2"/>
              <a:buChar char="Ø"/>
            </a:pPr>
            <a:endParaRPr lang="fr-FR" sz="1400" dirty="0">
              <a:solidFill>
                <a:srgbClr val="B63419"/>
              </a:solidFill>
            </a:endParaRPr>
          </a:p>
          <a:p>
            <a:pPr lvl="1" algn="just">
              <a:lnSpc>
                <a:spcPct val="100000"/>
              </a:lnSpc>
              <a:buFont typeface="Wingdings" panose="05000000000000000000" pitchFamily="2" charset="2"/>
              <a:buChar char="Ø"/>
            </a:pPr>
            <a:r>
              <a:rPr lang="fr-FR" sz="1400" b="1" dirty="0"/>
              <a:t>La DPMA propose également un recensement des nombreuses ressources du réseau des musées et mémoriaux des conflits contemporains (MMCC) :</a:t>
            </a:r>
          </a:p>
          <a:p>
            <a:pPr lvl="1" algn="just">
              <a:lnSpc>
                <a:spcPct val="100000"/>
              </a:lnSpc>
            </a:pPr>
            <a:r>
              <a:rPr lang="fr-FR" sz="1400" dirty="0"/>
              <a:t>134 membres pour valoriser l’offre pédagogique des lieux de mémoire </a:t>
            </a:r>
            <a:r>
              <a:rPr lang="fr-FR" sz="1400" dirty="0">
                <a:hlinkClick r:id="rId6"/>
              </a:rPr>
              <a:t>https://www.cheminsdememoire.gouv.fr/</a:t>
            </a:r>
            <a:r>
              <a:rPr lang="fr-FR" sz="1400" dirty="0" err="1">
                <a:hlinkClick r:id="rId6"/>
              </a:rPr>
              <a:t>fr</a:t>
            </a:r>
            <a:r>
              <a:rPr lang="fr-FR" sz="1400" dirty="0">
                <a:hlinkClick r:id="rId6"/>
              </a:rPr>
              <a:t>/offre-</a:t>
            </a:r>
            <a:r>
              <a:rPr lang="fr-FR" sz="1400" dirty="0" err="1">
                <a:hlinkClick r:id="rId6"/>
              </a:rPr>
              <a:t>pedagogique</a:t>
            </a:r>
            <a:r>
              <a:rPr lang="fr-FR" sz="1400" dirty="0">
                <a:hlinkClick r:id="rId6"/>
              </a:rPr>
              <a:t>-des-lieux-de-mémoire</a:t>
            </a:r>
            <a:r>
              <a:rPr lang="fr-FR" sz="1400" dirty="0"/>
              <a:t> ;</a:t>
            </a:r>
          </a:p>
          <a:p>
            <a:pPr lvl="1" algn="just">
              <a:lnSpc>
                <a:spcPct val="100000"/>
              </a:lnSpc>
            </a:pPr>
            <a:r>
              <a:rPr lang="fr-FR" sz="1400" dirty="0"/>
              <a:t>Des visites virtuelles ;</a:t>
            </a:r>
          </a:p>
          <a:p>
            <a:pPr lvl="1" algn="just">
              <a:lnSpc>
                <a:spcPct val="100000"/>
              </a:lnSpc>
            </a:pPr>
            <a:r>
              <a:rPr lang="fr-FR" sz="1400" dirty="0"/>
              <a:t>Des ressources pédagogiques ;</a:t>
            </a:r>
          </a:p>
          <a:p>
            <a:pPr lvl="1" algn="just">
              <a:lnSpc>
                <a:spcPct val="100000"/>
              </a:lnSpc>
            </a:pPr>
            <a:r>
              <a:rPr lang="fr-FR" sz="1400" dirty="0"/>
              <a:t>Des MOOC, …</a:t>
            </a:r>
          </a:p>
          <a:p>
            <a:pPr marL="0" indent="0" algn="just">
              <a:buNone/>
            </a:pPr>
            <a:endParaRPr lang="fr-FR" sz="1400" dirty="0" smtClean="0"/>
          </a:p>
        </p:txBody>
      </p:sp>
      <p:sp>
        <p:nvSpPr>
          <p:cNvPr id="6"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des trinômes académiques</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1010081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9072" y="1710813"/>
            <a:ext cx="8380955" cy="5053782"/>
          </a:xfrm>
        </p:spPr>
        <p:txBody>
          <a:bodyPr>
            <a:noAutofit/>
          </a:bodyPr>
          <a:lstStyle/>
          <a:p>
            <a:pPr algn="just">
              <a:buFont typeface="Wingdings" panose="05000000000000000000" pitchFamily="2" charset="2"/>
              <a:buChar char="Ø"/>
            </a:pPr>
            <a:r>
              <a:rPr lang="fr-FR" sz="1400" b="1" dirty="0" smtClean="0"/>
              <a:t>La </a:t>
            </a:r>
            <a:r>
              <a:rPr lang="fr-FR" sz="1400" b="1" dirty="0"/>
              <a:t>DPMA propose différentes ressources pédagogiques numériques pour enseigner les crises à partir d’entrées inédites en lien avec l’actualité :</a:t>
            </a:r>
          </a:p>
          <a:p>
            <a:pPr algn="just"/>
            <a:r>
              <a:rPr lang="fr-FR" sz="1400" dirty="0"/>
              <a:t>Des ressources permettant d’étudier la crise </a:t>
            </a:r>
            <a:r>
              <a:rPr lang="fr-FR" sz="1400" dirty="0" err="1"/>
              <a:t>Covid</a:t>
            </a:r>
            <a:r>
              <a:rPr lang="fr-FR" sz="1400" dirty="0"/>
              <a:t> 19 </a:t>
            </a:r>
            <a:r>
              <a:rPr lang="fr-FR" sz="1400" dirty="0">
                <a:hlinkClick r:id="rId3"/>
              </a:rPr>
              <a:t>https://www.cheminsdememoire.gouv.fr/fr/enseigner-la-crise-la-question-du-covid-19-et-les-programmes-dhistoire-de-geographie-et</a:t>
            </a:r>
            <a:r>
              <a:rPr lang="fr-FR" sz="1400" dirty="0"/>
              <a:t> sous l’angle de différentes disciplines ;</a:t>
            </a:r>
          </a:p>
          <a:p>
            <a:pPr algn="just"/>
            <a:r>
              <a:rPr lang="fr-FR" sz="1400" dirty="0"/>
              <a:t>Des ressources numériques inédites pour accompagner les appels à projets de la DPMA (ex: les « capsules pédagogiques» </a:t>
            </a:r>
            <a:r>
              <a:rPr lang="fr-FR" sz="1400" dirty="0">
                <a:hlinkClick r:id="rId4"/>
              </a:rPr>
              <a:t>https://www.cheminsdememoire.gouv.fr/fr/appels-projets-des-capsules-videos-pour-vous-guider</a:t>
            </a:r>
            <a:r>
              <a:rPr lang="fr-FR" sz="1400" dirty="0"/>
              <a:t> ) ;</a:t>
            </a:r>
          </a:p>
          <a:p>
            <a:pPr algn="just">
              <a:buFont typeface="Wingdings" panose="05000000000000000000" pitchFamily="2" charset="2"/>
              <a:buChar char="Ø"/>
            </a:pPr>
            <a:r>
              <a:rPr lang="fr-FR" sz="1400" b="1" dirty="0"/>
              <a:t>Une participation directe des usagers via :</a:t>
            </a:r>
          </a:p>
          <a:p>
            <a:pPr algn="just"/>
            <a:r>
              <a:rPr lang="fr-FR" sz="1400" dirty="0"/>
              <a:t>Le « </a:t>
            </a:r>
            <a:r>
              <a:rPr lang="fr-FR" sz="1400" dirty="0" err="1"/>
              <a:t>Lab’mémoriel</a:t>
            </a:r>
            <a:r>
              <a:rPr lang="fr-FR" sz="1400" dirty="0"/>
              <a:t> » </a:t>
            </a:r>
            <a:r>
              <a:rPr lang="fr-FR" sz="1400" dirty="0">
                <a:hlinkClick r:id="rId5"/>
              </a:rPr>
              <a:t>https://www.cheminsdememoire.gouv.fr/fr/labmemoriel</a:t>
            </a:r>
            <a:r>
              <a:rPr lang="fr-FR" sz="1400" dirty="0"/>
              <a:t> qui propose aux élèves et enseignants de donner leur avis sur les différents supports DPMA et de faire des propositions d’actions mémorielles au profit de la jeunesse ; </a:t>
            </a:r>
          </a:p>
          <a:p>
            <a:pPr algn="just"/>
            <a:r>
              <a:rPr lang="fr-FR" sz="1400" dirty="0"/>
              <a:t>Des appels à projets pour proposer des solutions innovantes à des thématiques mémorielles, comme la mise en place de services numériques au profit du tourisme de mémoire </a:t>
            </a:r>
            <a:r>
              <a:rPr lang="fr-FR" sz="1400" dirty="0">
                <a:hlinkClick r:id="rId6"/>
              </a:rPr>
              <a:t>https://www.cheminsdememoire.gouv.fr/fr/appel-projets-services-numeriques-innovants-destines-au-tourisme-de-memoire-et-dhistoire-en-france</a:t>
            </a:r>
            <a:r>
              <a:rPr lang="fr-FR" sz="1400" dirty="0"/>
              <a:t> ou comment commémorer au XXI</a:t>
            </a:r>
            <a:r>
              <a:rPr lang="fr-FR" sz="1400" baseline="30000" dirty="0"/>
              <a:t>e</a:t>
            </a:r>
            <a:r>
              <a:rPr lang="fr-FR" sz="1400" dirty="0"/>
              <a:t> siècle </a:t>
            </a:r>
            <a:r>
              <a:rPr lang="fr-FR" sz="1400" dirty="0">
                <a:hlinkClick r:id="rId7"/>
              </a:rPr>
              <a:t>https://www.cheminsdememoire.gouv.fr/fr/appel-projets-creatifs-commemorer-autrement</a:t>
            </a:r>
            <a:r>
              <a:rPr lang="fr-FR" sz="1400" dirty="0"/>
              <a:t> ;</a:t>
            </a:r>
          </a:p>
          <a:p>
            <a:pPr algn="just"/>
            <a:r>
              <a:rPr lang="fr-FR" sz="1400" dirty="0" smtClean="0"/>
              <a:t>Des enquêtes de lectorat pour améliorer la qualité de notre revue ; </a:t>
            </a:r>
          </a:p>
          <a:p>
            <a:pPr algn="just"/>
            <a:r>
              <a:rPr lang="fr-FR" sz="1400" dirty="0" smtClean="0"/>
              <a:t>Des enquêtes sur l’enseignement de défense à l’étranger.</a:t>
            </a:r>
          </a:p>
          <a:p>
            <a:pPr marL="0" indent="0" algn="just">
              <a:buNone/>
            </a:pPr>
            <a:endParaRPr lang="fr-FR" sz="1200" dirty="0"/>
          </a:p>
        </p:txBody>
      </p:sp>
      <p:sp>
        <p:nvSpPr>
          <p:cNvPr id="8"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des trinômes académiques</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14108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9072" y="1710813"/>
            <a:ext cx="8380955" cy="5053782"/>
          </a:xfrm>
        </p:spPr>
        <p:txBody>
          <a:bodyPr>
            <a:noAutofit/>
          </a:bodyPr>
          <a:lstStyle/>
          <a:p>
            <a:pPr algn="just">
              <a:buFont typeface="Wingdings" panose="05000000000000000000" pitchFamily="2" charset="2"/>
              <a:buChar char="Ø"/>
            </a:pPr>
            <a:r>
              <a:rPr lang="fr-FR" sz="1400" b="1" dirty="0" smtClean="0"/>
              <a:t>Des </a:t>
            </a:r>
            <a:r>
              <a:rPr lang="fr-FR" sz="1400" b="1" dirty="0"/>
              <a:t>appels à projets nationaux d’enseignement de défense :</a:t>
            </a:r>
          </a:p>
          <a:p>
            <a:pPr algn="just"/>
            <a:r>
              <a:rPr lang="fr-FR" sz="1350" dirty="0"/>
              <a:t>Trois appels à projets pédagogiques annuels </a:t>
            </a:r>
            <a:r>
              <a:rPr lang="fr-FR" sz="1350" dirty="0">
                <a:hlinkClick r:id="rId3"/>
              </a:rPr>
              <a:t>https://www.cheminsdememoire.gouv.fr/fr/appels-projets-des-capsules-videos-pour-vous-guider</a:t>
            </a:r>
            <a:r>
              <a:rPr lang="fr-FR" sz="1350" dirty="0"/>
              <a:t> DPMA en partenariat avec l’Education nationale, l’Enseignement agricole et de nombreux partenaires publics et associatifs ;</a:t>
            </a:r>
          </a:p>
          <a:p>
            <a:pPr algn="just"/>
            <a:r>
              <a:rPr lang="fr-FR" sz="1350" dirty="0"/>
              <a:t>Vous pouvez présenter un projet en lien avec ces appels auprès de la DPMA </a:t>
            </a:r>
            <a:r>
              <a:rPr lang="fr-FR" sz="1350" dirty="0">
                <a:hlinkClick r:id="rId4"/>
              </a:rPr>
              <a:t>https://www.cheminsdememoire.gouv.fr/fr/financement-de-projets-pedagogiques</a:t>
            </a:r>
            <a:r>
              <a:rPr lang="fr-FR" sz="1350" dirty="0"/>
              <a:t> ; </a:t>
            </a:r>
          </a:p>
          <a:p>
            <a:pPr algn="just"/>
            <a:r>
              <a:rPr lang="fr-FR" sz="1350" dirty="0"/>
              <a:t>Des ressources associées pour s’approprier les thématiques abordées et une possibilité de soutien financier ;</a:t>
            </a:r>
          </a:p>
          <a:p>
            <a:pPr algn="just"/>
            <a:r>
              <a:rPr lang="fr-FR" sz="1350" dirty="0"/>
              <a:t>Les meilleurs projets peuvent faire l’objet d’un film documentaire et être distingués lors de la cérémonie « Héritiers de mémoire ».</a:t>
            </a:r>
          </a:p>
          <a:p>
            <a:pPr algn="just">
              <a:buFont typeface="Wingdings" panose="05000000000000000000" pitchFamily="2" charset="2"/>
              <a:buChar char="Ø"/>
            </a:pPr>
            <a:r>
              <a:rPr lang="fr-FR" sz="1400" b="1" dirty="0"/>
              <a:t>Les trois appels à projets de l’année 2021-2022 sont :</a:t>
            </a:r>
          </a:p>
          <a:p>
            <a:pPr algn="just"/>
            <a:r>
              <a:rPr lang="fr-FR" sz="1350" dirty="0"/>
              <a:t>Marie Curie, les sciences et la guerre ;</a:t>
            </a:r>
          </a:p>
          <a:p>
            <a:pPr algn="just"/>
            <a:r>
              <a:rPr lang="fr-FR" sz="1350" dirty="0"/>
              <a:t>Les OPEX : combattre, soutenir, honorer ;</a:t>
            </a:r>
          </a:p>
          <a:p>
            <a:pPr algn="just"/>
            <a:r>
              <a:rPr lang="fr-FR" sz="1350" dirty="0"/>
              <a:t>La guerre d’Algérie : une histoire militaire, des mémoires combattantes.</a:t>
            </a:r>
          </a:p>
          <a:p>
            <a:pPr marL="179388" lvl="1" indent="-179388" algn="just">
              <a:spcBef>
                <a:spcPts val="750"/>
              </a:spcBef>
              <a:buFont typeface="Wingdings" panose="05000000000000000000" pitchFamily="2" charset="2"/>
              <a:buChar char="Ø"/>
            </a:pPr>
            <a:r>
              <a:rPr lang="fr-FR" sz="1400" b="1" dirty="0"/>
              <a:t>Des ressources spécifiques de mémoire internationale</a:t>
            </a:r>
          </a:p>
          <a:p>
            <a:pPr marL="179388" lvl="1" indent="-179388" algn="just">
              <a:spcBef>
                <a:spcPts val="750"/>
              </a:spcBef>
            </a:pPr>
            <a:r>
              <a:rPr lang="fr-FR" sz="1350" dirty="0"/>
              <a:t>Des appels à projets ouverts aux établissements scolaires français à l’étranger ;</a:t>
            </a:r>
          </a:p>
          <a:p>
            <a:pPr marL="285750" lvl="1" indent="-285750" algn="just">
              <a:spcBef>
                <a:spcPts val="750"/>
              </a:spcBef>
            </a:pPr>
            <a:r>
              <a:rPr lang="fr-FR" sz="1350" dirty="0"/>
              <a:t>Un espace numérique sur la mémoire partagée </a:t>
            </a:r>
            <a:r>
              <a:rPr lang="fr-FR" sz="1350" dirty="0">
                <a:hlinkClick r:id="rId5"/>
              </a:rPr>
              <a:t>https://www.cheminsdememoire.gouv.fr/fr/memoires?thematique%5B44%5D=44</a:t>
            </a:r>
            <a:r>
              <a:rPr lang="fr-FR" sz="1350" dirty="0"/>
              <a:t> .</a:t>
            </a:r>
          </a:p>
        </p:txBody>
      </p:sp>
      <p:sp>
        <p:nvSpPr>
          <p:cNvPr id="8"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pédagogique aux projets des trinômes académiques</a:t>
            </a:r>
            <a:endParaRPr lang="fr-FR" sz="2000" b="1" dirty="0">
              <a:solidFill>
                <a:schemeClr val="bg1"/>
              </a:solidFill>
              <a:latin typeface="Marianne" panose="02000000000000000000" pitchFamily="50" charset="0"/>
            </a:endParaRPr>
          </a:p>
        </p:txBody>
      </p:sp>
    </p:spTree>
    <p:extLst>
      <p:ext uri="{BB962C8B-B14F-4D97-AF65-F5344CB8AC3E}">
        <p14:creationId xmlns:p14="http://schemas.microsoft.com/office/powerpoint/2010/main" val="807620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
          <p:cNvSpPr/>
          <p:nvPr/>
        </p:nvSpPr>
        <p:spPr>
          <a:xfrm>
            <a:off x="437693" y="864058"/>
            <a:ext cx="8573729" cy="865240"/>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smtClean="0">
              <a:solidFill>
                <a:schemeClr val="bg1"/>
              </a:solidFill>
            </a:endParaRPr>
          </a:p>
          <a:p>
            <a:pPr lvl="3"/>
            <a:endParaRPr lang="fr-FR" b="1" dirty="0">
              <a:solidFill>
                <a:schemeClr val="bg1"/>
              </a:solidFill>
            </a:endParaRPr>
          </a:p>
          <a:p>
            <a:pPr lvl="3"/>
            <a:endParaRPr lang="fr-FR" b="1" dirty="0" smtClean="0">
              <a:solidFill>
                <a:schemeClr val="bg1"/>
              </a:solidFill>
            </a:endParaRPr>
          </a:p>
          <a:p>
            <a:pPr lvl="3" algn="ctr"/>
            <a:r>
              <a:rPr lang="fr-FR" b="1" dirty="0">
                <a:solidFill>
                  <a:schemeClr val="bg1"/>
                </a:solidFill>
              </a:rPr>
              <a:t>	</a:t>
            </a:r>
            <a:r>
              <a:rPr lang="fr-FR" b="1" dirty="0" smtClean="0">
                <a:solidFill>
                  <a:schemeClr val="bg1"/>
                </a:solidFill>
              </a:rPr>
              <a:t>			                                                                                        </a:t>
            </a:r>
            <a:r>
              <a:rPr lang="fr-FR" sz="2000" b="1" dirty="0" smtClean="0">
                <a:solidFill>
                  <a:schemeClr val="bg1"/>
                </a:solidFill>
                <a:latin typeface="Marianne" panose="02000000000000000000" pitchFamily="50" charset="0"/>
              </a:rPr>
              <a:t>Le soutien financier des projets d’enseignement de défense </a:t>
            </a:r>
          </a:p>
          <a:p>
            <a:pPr lvl="3" algn="ctr"/>
            <a:r>
              <a:rPr lang="fr-FR" sz="2000" b="1" dirty="0">
                <a:solidFill>
                  <a:schemeClr val="bg1"/>
                </a:solidFill>
                <a:latin typeface="Marianne" panose="02000000000000000000" pitchFamily="50" charset="0"/>
              </a:rPr>
              <a:t> </a:t>
            </a:r>
            <a:r>
              <a:rPr lang="fr-FR" sz="2000" b="1" dirty="0" smtClean="0">
                <a:solidFill>
                  <a:schemeClr val="bg1"/>
                </a:solidFill>
                <a:latin typeface="Marianne" panose="02000000000000000000" pitchFamily="50" charset="0"/>
              </a:rPr>
              <a:t>                                                                                                       des trinômes académiques</a:t>
            </a:r>
            <a:endParaRPr lang="fr-FR" sz="2000" b="1" dirty="0">
              <a:solidFill>
                <a:schemeClr val="bg1"/>
              </a:solidFill>
              <a:latin typeface="Marianne" panose="02000000000000000000" pitchFamily="50" charset="0"/>
            </a:endParaRPr>
          </a:p>
        </p:txBody>
      </p:sp>
      <p:sp>
        <p:nvSpPr>
          <p:cNvPr id="2" name="Espace réservé du contenu 1"/>
          <p:cNvSpPr>
            <a:spLocks noGrp="1"/>
          </p:cNvSpPr>
          <p:nvPr>
            <p:ph idx="1"/>
          </p:nvPr>
        </p:nvSpPr>
        <p:spPr>
          <a:xfrm>
            <a:off x="437693" y="1850160"/>
            <a:ext cx="8401507" cy="4344163"/>
          </a:xfrm>
        </p:spPr>
        <p:txBody>
          <a:bodyPr>
            <a:normAutofit/>
          </a:bodyPr>
          <a:lstStyle/>
          <a:p>
            <a:pPr algn="just"/>
            <a:endParaRPr lang="fr-FR" sz="1100" dirty="0" smtClean="0"/>
          </a:p>
          <a:p>
            <a:pPr algn="just">
              <a:buFont typeface="Wingdings" panose="05000000000000000000" pitchFamily="2" charset="2"/>
              <a:buChar char="Ø"/>
            </a:pPr>
            <a:r>
              <a:rPr lang="fr-FR" sz="1400" b="1" dirty="0"/>
              <a:t>Un trinôme académique peut obtenir auprès de la DPMA le soutien financier d’un projet d’enseignement de défense</a:t>
            </a:r>
            <a:r>
              <a:rPr lang="fr-FR" sz="1400" dirty="0"/>
              <a:t>. </a:t>
            </a:r>
            <a:r>
              <a:rPr lang="fr-FR" sz="1400" dirty="0" smtClean="0"/>
              <a:t>La convention-cadre du 22 novembre 2017 définit les </a:t>
            </a:r>
            <a:r>
              <a:rPr lang="fr-FR" sz="1400" dirty="0"/>
              <a:t>modalités de ce soutien financier</a:t>
            </a:r>
            <a:r>
              <a:rPr lang="fr-FR" sz="1400" dirty="0" smtClean="0"/>
              <a:t>.</a:t>
            </a:r>
            <a:endParaRPr lang="fr-FR" sz="1400" dirty="0"/>
          </a:p>
          <a:p>
            <a:pPr algn="just"/>
            <a:r>
              <a:rPr lang="fr-FR" sz="1400" dirty="0"/>
              <a:t>Le trinôme complète le formulaire de demande de subvention disponible en ligne sur le site cheminsdememoire.gouv.fr </a:t>
            </a:r>
            <a:r>
              <a:rPr lang="fr-FR" sz="1400" dirty="0">
                <a:hlinkClick r:id="rId3"/>
              </a:rPr>
              <a:t>https://</a:t>
            </a:r>
            <a:r>
              <a:rPr lang="fr-FR" sz="1400" dirty="0" smtClean="0">
                <a:hlinkClick r:id="rId3"/>
              </a:rPr>
              <a:t>www.cheminsdememoire.gouv.fr/fr/financement-de-projets-pedagogiques</a:t>
            </a:r>
            <a:r>
              <a:rPr lang="fr-FR" sz="1400" dirty="0" smtClean="0"/>
              <a:t> et </a:t>
            </a:r>
            <a:r>
              <a:rPr lang="fr-FR" sz="1400" dirty="0"/>
              <a:t>l’adresse, avant la date de début de réalisation du projet, à l’Union des auditeurs </a:t>
            </a:r>
            <a:r>
              <a:rPr lang="fr-FR" sz="1400" dirty="0" smtClean="0"/>
              <a:t>de l’IHEDN qui regroupe l’ensemble des demandes avant de les transmettre à la DPMA. Un vademecum</a:t>
            </a:r>
            <a:r>
              <a:rPr lang="fr-FR" sz="1400" dirty="0" smtClean="0">
                <a:solidFill>
                  <a:srgbClr val="0070C0"/>
                </a:solidFill>
              </a:rPr>
              <a:t> </a:t>
            </a:r>
            <a:r>
              <a:rPr lang="fr-FR" sz="1400" dirty="0">
                <a:solidFill>
                  <a:srgbClr val="0070C0"/>
                </a:solidFill>
              </a:rPr>
              <a:t>https://www.cheminsdememoire.gouv.fr/sites/default/files/2019-10/201908%20-%20Nouveau%20vade-mecum%20CPEDEF%20avec%20dossier.pdf </a:t>
            </a:r>
            <a:r>
              <a:rPr lang="fr-FR" sz="1400" dirty="0" smtClean="0"/>
              <a:t>précise </a:t>
            </a:r>
            <a:r>
              <a:rPr lang="fr-FR" sz="1400" dirty="0"/>
              <a:t>les modalités de constitution du dossier.</a:t>
            </a:r>
          </a:p>
          <a:p>
            <a:pPr algn="just"/>
            <a:r>
              <a:rPr lang="fr-FR" sz="1400" dirty="0"/>
              <a:t>La DPMA présente le </a:t>
            </a:r>
            <a:r>
              <a:rPr lang="fr-FR" sz="1400" dirty="0" smtClean="0"/>
              <a:t>dossier à </a:t>
            </a:r>
            <a:r>
              <a:rPr lang="fr-FR" sz="1400" dirty="0"/>
              <a:t>la </a:t>
            </a:r>
            <a:r>
              <a:rPr lang="fr-FR" sz="1400" dirty="0" smtClean="0"/>
              <a:t>Commission </a:t>
            </a:r>
            <a:r>
              <a:rPr lang="fr-FR" sz="1400" dirty="0"/>
              <a:t>pour l’enseignement de défense (CPEDEF) qui se réunit 3 </a:t>
            </a:r>
            <a:r>
              <a:rPr lang="fr-FR" sz="1400" dirty="0" smtClean="0"/>
              <a:t>fois par </a:t>
            </a:r>
            <a:r>
              <a:rPr lang="fr-FR" sz="1400" dirty="0"/>
              <a:t>an (mars, juin et octobre/novembre). Composée de représentants du ministère des armées (DPMA), du ministère de l'éducation nationale, de la jeunesse et des sports (Inspection générale, Direction générale de l’enseignement scolaire) et de l'UNION-IHEDN, elle décide </a:t>
            </a:r>
            <a:r>
              <a:rPr lang="fr-FR" sz="1400" dirty="0" smtClean="0"/>
              <a:t>de l’attribution d’un soutien au trinôme et son montant. </a:t>
            </a:r>
            <a:endParaRPr lang="fr-FR" sz="1400" dirty="0"/>
          </a:p>
          <a:p>
            <a:pPr algn="just"/>
            <a:r>
              <a:rPr lang="fr-FR" sz="1400" dirty="0"/>
              <a:t>A l’issue de la CPEDEF, la DPMA informe </a:t>
            </a:r>
            <a:r>
              <a:rPr lang="fr-FR" sz="1400" dirty="0" smtClean="0"/>
              <a:t>les membres des trinômes des subventions décidées. </a:t>
            </a:r>
            <a:endParaRPr lang="fr-FR" sz="1400" dirty="0"/>
          </a:p>
          <a:p>
            <a:pPr algn="just"/>
            <a:r>
              <a:rPr lang="fr-FR" sz="1400" dirty="0"/>
              <a:t>Un versement global est </a:t>
            </a:r>
            <a:r>
              <a:rPr lang="fr-FR" sz="1400" dirty="0" smtClean="0"/>
              <a:t>effectué par la DPMA à l’Union-IHEDN</a:t>
            </a:r>
            <a:r>
              <a:rPr lang="fr-FR" sz="1400" dirty="0"/>
              <a:t>, </a:t>
            </a:r>
            <a:r>
              <a:rPr lang="fr-FR" sz="1400" dirty="0" smtClean="0"/>
              <a:t>chargée </a:t>
            </a:r>
            <a:r>
              <a:rPr lang="fr-FR" sz="1400" dirty="0"/>
              <a:t>de répartir les </a:t>
            </a:r>
            <a:r>
              <a:rPr lang="fr-FR" sz="1400" dirty="0" smtClean="0"/>
              <a:t>montants </a:t>
            </a:r>
            <a:r>
              <a:rPr lang="fr-FR" sz="1400" dirty="0"/>
              <a:t>alloués</a:t>
            </a:r>
            <a:r>
              <a:rPr lang="fr-FR" sz="1400" dirty="0" smtClean="0"/>
              <a:t>.</a:t>
            </a:r>
          </a:p>
          <a:p>
            <a:pPr marL="0" indent="0" algn="just">
              <a:buNone/>
            </a:pPr>
            <a:endParaRPr lang="fr-FR" sz="1400" dirty="0"/>
          </a:p>
        </p:txBody>
      </p:sp>
    </p:spTree>
    <p:extLst>
      <p:ext uri="{BB962C8B-B14F-4D97-AF65-F5344CB8AC3E}">
        <p14:creationId xmlns:p14="http://schemas.microsoft.com/office/powerpoint/2010/main" val="1394572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05_25PPT_SGA_4_3" id="{278BF2C3-5F6E-41D2-8528-D42115114647}" vid="{E771504E-210E-4ACF-A312-4A23C13F0C2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47c3cc3-4efd-470a-a8bf-9e6fcb399319">
      <Terms xmlns="http://schemas.microsoft.com/office/infopath/2007/PartnerControls"/>
    </TaxKeywordTaxHTField>
    <TaxCatchAll xmlns="347c3cc3-4efd-470a-a8bf-9e6fcb399319"/>
    <SGAConnect_Source xmlns="347c3cc3-4efd-470a-a8bf-9e6fcb3993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de référence" ma:contentTypeID="0x010100FD9EA390206D405BA02AB06F710E2F7D005B3F0DF5994BF04394B9B9A9E41FE59C" ma:contentTypeVersion="6" ma:contentTypeDescription="Crée un document de référence" ma:contentTypeScope="" ma:versionID="24519e083864ad3fa455cb1a2cdabf74">
  <xsd:schema xmlns:xsd="http://www.w3.org/2001/XMLSchema" xmlns:xs="http://www.w3.org/2001/XMLSchema" xmlns:p="http://schemas.microsoft.com/office/2006/metadata/properties" xmlns:ns2="347c3cc3-4efd-470a-a8bf-9e6fcb399319" targetNamespace="http://schemas.microsoft.com/office/2006/metadata/properties" ma:root="true" ma:fieldsID="9f85728771683de9bb47fbfc9167ae5c" ns2:_="">
    <xsd:import namespace="347c3cc3-4efd-470a-a8bf-9e6fcb399319"/>
    <xsd:element name="properties">
      <xsd:complexType>
        <xsd:sequence>
          <xsd:element name="documentManagement">
            <xsd:complexType>
              <xsd:all>
                <xsd:element ref="ns2:SGAConnect_Source"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7c3cc3-4efd-470a-a8bf-9e6fcb399319" elementFormDefault="qualified">
    <xsd:import namespace="http://schemas.microsoft.com/office/2006/documentManagement/types"/>
    <xsd:import namespace="http://schemas.microsoft.com/office/infopath/2007/PartnerControls"/>
    <xsd:element name="SGAConnect_Source" ma:index="8" nillable="true" ma:displayName="Source" ma:default="" ma:description="Source de la page" ma:internalName="SGAConnect_Source" ma:readOnly="false">
      <xsd:simpleType>
        <xsd:restriction base="dms:Text"/>
      </xsd:simpleType>
    </xsd:element>
    <xsd:element name="TaxKeywordTaxHTField" ma:index="9" nillable="true" ma:taxonomy="true" ma:internalName="TaxKeywordTaxHTField" ma:taxonomyFieldName="TaxKeyword" ma:displayName="Mots clés" ma:readOnly="false" ma:fieldId="{23f27201-bee3-471e-b2e7-b64fd8b7ca38}" ma:taxonomyMulti="true" ma:sspId="d013f4df-92d4-4b52-bf96-16a989373db3"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Colonne Attraper tout de Taxonomie" ma:hidden="true" ma:list="{b22c6113-add9-4279-9d8f-60cb3ee4b91a}" ma:internalName="TaxCatchAll" ma:showField="CatchAllData" ma:web="347c3cc3-4efd-470a-a8bf-9e6fcb39931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Colonne Attraper tout de Taxonomie1" ma:hidden="true" ma:list="{b22c6113-add9-4279-9d8f-60cb3ee4b91a}" ma:internalName="TaxCatchAllLabel" ma:readOnly="true" ma:showField="CatchAllDataLabel" ma:web="347c3cc3-4efd-470a-a8bf-9e6fcb3993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96DD1A-B14B-4C12-A5BA-12BC623EE2F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47c3cc3-4efd-470a-a8bf-9e6fcb399319"/>
    <ds:schemaRef ds:uri="http://www.w3.org/XML/1998/namespace"/>
    <ds:schemaRef ds:uri="http://purl.org/dc/dcmitype/"/>
  </ds:schemaRefs>
</ds:datastoreItem>
</file>

<file path=customXml/itemProps2.xml><?xml version="1.0" encoding="utf-8"?>
<ds:datastoreItem xmlns:ds="http://schemas.openxmlformats.org/officeDocument/2006/customXml" ds:itemID="{1106E85F-21BA-4B20-A48A-B65297D0CBC6}">
  <ds:schemaRefs>
    <ds:schemaRef ds:uri="http://schemas.microsoft.com/sharepoint/v3/contenttype/forms"/>
  </ds:schemaRefs>
</ds:datastoreItem>
</file>

<file path=customXml/itemProps3.xml><?xml version="1.0" encoding="utf-8"?>
<ds:datastoreItem xmlns:ds="http://schemas.openxmlformats.org/officeDocument/2006/customXml" ds:itemID="{B98F39BC-EDA6-44DD-8CF2-23285B32F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7c3cc3-4efd-470a-a8bf-9e6fcb399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2020_05_25PPT_SGA_4_3</Template>
  <TotalTime>7514</TotalTime>
  <Words>2192</Words>
  <Application>Microsoft Office PowerPoint</Application>
  <PresentationFormat>Affichage à l'écran (4:3)</PresentationFormat>
  <Paragraphs>239</Paragraphs>
  <Slides>14</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Marianne</vt:lpstr>
      <vt:lpstr>Marianne Light</vt:lpstr>
      <vt:lpstr>Verdana</vt:lpstr>
      <vt:lpstr>Wingdings</vt:lpstr>
      <vt:lpstr>Thème Office</vt:lpstr>
      <vt:lpstr>Présentation PowerPoint</vt:lpstr>
      <vt:lpstr>                                                                                                  L’essentiel à retenir</vt:lpstr>
      <vt:lpstr>                                                                                                  Contenu de la mallette</vt:lpstr>
      <vt:lpstr>                                                                                                  Le cadre du soutien : l’enseignement de défense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Ministère des Armées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CIBIEL Franck ATTACH PAL ADM.ETA</dc:creator>
  <cp:lastModifiedBy>NEGROTO Benjamin ATTACHE ADMI</cp:lastModifiedBy>
  <cp:revision>309</cp:revision>
  <cp:lastPrinted>2021-07-19T13:17:11Z</cp:lastPrinted>
  <dcterms:created xsi:type="dcterms:W3CDTF">2020-05-28T07:20:08Z</dcterms:created>
  <dcterms:modified xsi:type="dcterms:W3CDTF">2021-08-26T10:05:48Z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0x010100FD9EA390206D405BA02AB06F710E2F7D005B3F0DF5994BF04394B9B9A9E41FE59C</vt:lpwstr>
  </property>
</Properties>
</file>